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21"/>
  </p:notesMasterIdLst>
  <p:sldIdLst>
    <p:sldId id="292" r:id="rId2"/>
    <p:sldId id="295" r:id="rId3"/>
    <p:sldId id="308" r:id="rId4"/>
    <p:sldId id="318" r:id="rId5"/>
    <p:sldId id="302" r:id="rId6"/>
    <p:sldId id="293" r:id="rId7"/>
    <p:sldId id="297" r:id="rId8"/>
    <p:sldId id="298" r:id="rId9"/>
    <p:sldId id="310" r:id="rId10"/>
    <p:sldId id="307" r:id="rId11"/>
    <p:sldId id="299" r:id="rId12"/>
    <p:sldId id="309" r:id="rId13"/>
    <p:sldId id="313" r:id="rId14"/>
    <p:sldId id="322" r:id="rId15"/>
    <p:sldId id="316" r:id="rId16"/>
    <p:sldId id="321" r:id="rId17"/>
    <p:sldId id="315" r:id="rId18"/>
    <p:sldId id="312" r:id="rId19"/>
    <p:sldId id="266" r:id="rId20"/>
  </p:sldIdLst>
  <p:sldSz cx="9144000" cy="6858000" type="screen4x3"/>
  <p:notesSz cx="6985000" cy="92837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os="1887">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George" initials="CG" lastIdx="15" clrIdx="0"/>
  <p:cmAuthor id="1" name="Daryl Hall" initials="DH" lastIdx="13" clrIdx="1"/>
  <p:cmAuthor id="2" name="Jason Markesich" initials="JM" lastIdx="9" clrIdx="2">
    <p:extLst>
      <p:ext uri="{19B8F6BF-5375-455C-9EA6-DF929625EA0E}">
        <p15:presenceInfo xmlns:p15="http://schemas.microsoft.com/office/powerpoint/2012/main" userId="Jason Markesic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335A"/>
    <a:srgbClr val="FFFFFF"/>
    <a:srgbClr val="0000FF"/>
    <a:srgbClr val="EEECE1"/>
    <a:srgbClr val="E2DECC"/>
    <a:srgbClr val="E7E9ED"/>
    <a:srgbClr val="A15B0F"/>
    <a:srgbClr val="4C8A3E"/>
    <a:srgbClr val="B2DE82"/>
    <a:srgbClr val="8DC7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85" autoAdjust="0"/>
    <p:restoredTop sz="95324" autoAdjust="0"/>
  </p:normalViewPr>
  <p:slideViewPr>
    <p:cSldViewPr snapToGrid="0" snapToObjects="1">
      <p:cViewPr varScale="1">
        <p:scale>
          <a:sx n="84" d="100"/>
          <a:sy n="84" d="100"/>
        </p:scale>
        <p:origin x="888" y="96"/>
      </p:cViewPr>
      <p:guideLst>
        <p:guide orient="horz"/>
        <p:guide pos="1887"/>
      </p:guideLst>
    </p:cSldViewPr>
  </p:slideViewPr>
  <p:outlineViewPr>
    <p:cViewPr>
      <p:scale>
        <a:sx n="33" d="100"/>
        <a:sy n="33" d="100"/>
      </p:scale>
      <p:origin x="0" y="-1458"/>
    </p:cViewPr>
  </p:outlineViewPr>
  <p:notesTextViewPr>
    <p:cViewPr>
      <p:scale>
        <a:sx n="3" d="2"/>
        <a:sy n="3" d="2"/>
      </p:scale>
      <p:origin x="0" y="0"/>
    </p:cViewPr>
  </p:notesTextViewPr>
  <p:sorterViewPr>
    <p:cViewPr>
      <p:scale>
        <a:sx n="66" d="100"/>
        <a:sy n="66" d="100"/>
      </p:scale>
      <p:origin x="0" y="-1032"/>
    </p:cViewPr>
  </p:sorterViewPr>
  <p:notesViewPr>
    <p:cSldViewPr snapToGrid="0" snapToObjects="1">
      <p:cViewPr varScale="1">
        <p:scale>
          <a:sx n="66" d="100"/>
          <a:sy n="66" d="100"/>
        </p:scale>
        <p:origin x="2826"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56550" y="0"/>
            <a:ext cx="3026833" cy="464185"/>
          </a:xfrm>
          <a:prstGeom prst="rect">
            <a:avLst/>
          </a:prstGeom>
        </p:spPr>
        <p:txBody>
          <a:bodyPr vert="horz" lIns="91440" tIns="45720" rIns="91440" bIns="45720" rtlCol="0"/>
          <a:lstStyle>
            <a:lvl1pPr algn="r">
              <a:defRPr sz="1200"/>
            </a:lvl1pPr>
          </a:lstStyle>
          <a:p>
            <a:fld id="{056E8AB9-16C0-3645-A6DD-63975CC3464D}" type="datetimeFigureOut">
              <a:rPr lang="en-US" smtClean="0"/>
              <a:pPr/>
              <a:t>1/22/2016</a:t>
            </a:fld>
            <a:endParaRPr lang="en-US" dirty="0"/>
          </a:p>
        </p:txBody>
      </p:sp>
      <p:sp>
        <p:nvSpPr>
          <p:cNvPr id="4" name="Slide Image Placeholder 3"/>
          <p:cNvSpPr>
            <a:spLocks noGrp="1" noRot="1" noChangeAspect="1"/>
          </p:cNvSpPr>
          <p:nvPr>
            <p:ph type="sldImg" idx="2"/>
          </p:nvPr>
        </p:nvSpPr>
        <p:spPr>
          <a:xfrm>
            <a:off x="1171575" y="695325"/>
            <a:ext cx="4641850" cy="3481388"/>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1440" tIns="45720" rIns="91440" bIns="45720" rtlCol="0">
            <a:normAutofit/>
          </a:bodyPr>
          <a:lstStyle/>
          <a:p>
            <a:r>
              <a:rPr lang="en-US" sz="1000" b="0" i="0" u="none" strike="noStrike" baseline="0" dirty="0" smtClean="0">
                <a:latin typeface="AGaramondPro-Regular"/>
              </a:rPr>
              <a:t>Employees are often delayed in operation execution when they have to look</a:t>
            </a:r>
          </a:p>
          <a:p>
            <a:r>
              <a:rPr lang="en-US" sz="1000" b="0" i="0" u="none" strike="noStrike" baseline="0" dirty="0" smtClean="0">
                <a:latin typeface="AGaramondPro-Regular"/>
              </a:rPr>
              <a:t>for the right information across </a:t>
            </a:r>
            <a:r>
              <a:rPr lang="en-US" sz="1000" b="0" i="0" u="none" strike="noStrike" baseline="0" dirty="0" err="1" smtClean="0">
                <a:latin typeface="AGaramondPro-Regular"/>
              </a:rPr>
              <a:t>siloed</a:t>
            </a:r>
            <a:r>
              <a:rPr lang="en-US" sz="1000" b="0" i="0" u="none" strike="noStrike" baseline="0" dirty="0" smtClean="0">
                <a:latin typeface="AGaramondPro-Regular"/>
              </a:rPr>
              <a:t> applications and interfaces. Dashboards that can consolidate information for easy-to-use reporting and analysis will contribute to operational efficiency.</a:t>
            </a:r>
            <a:endParaRPr lang="en-US" dirty="0"/>
          </a:p>
        </p:txBody>
      </p:sp>
      <p:sp>
        <p:nvSpPr>
          <p:cNvPr id="6" name="Footer Placeholder 5"/>
          <p:cNvSpPr>
            <a:spLocks noGrp="1"/>
          </p:cNvSpPr>
          <p:nvPr>
            <p:ph type="ftr" sz="quarter" idx="4"/>
          </p:nvPr>
        </p:nvSpPr>
        <p:spPr>
          <a:xfrm>
            <a:off x="0" y="8817904"/>
            <a:ext cx="3026833" cy="46418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56550" y="8817904"/>
            <a:ext cx="3026833" cy="464185"/>
          </a:xfrm>
          <a:prstGeom prst="rect">
            <a:avLst/>
          </a:prstGeom>
        </p:spPr>
        <p:txBody>
          <a:bodyPr vert="horz" lIns="91440" tIns="45720" rIns="91440" bIns="45720" rtlCol="0" anchor="b"/>
          <a:lstStyle>
            <a:lvl1pPr algn="r">
              <a:defRPr sz="1200"/>
            </a:lvl1pPr>
          </a:lstStyle>
          <a:p>
            <a:fld id="{3A3D313F-63BD-DA45-B361-F8C94543D256}" type="slidenum">
              <a:rPr lang="en-US" smtClean="0"/>
              <a:pPr/>
              <a:t>‹#›</a:t>
            </a:fld>
            <a:endParaRPr lang="en-US" dirty="0"/>
          </a:p>
        </p:txBody>
      </p:sp>
    </p:spTree>
    <p:extLst>
      <p:ext uri="{BB962C8B-B14F-4D97-AF65-F5344CB8AC3E}">
        <p14:creationId xmlns:p14="http://schemas.microsoft.com/office/powerpoint/2010/main" val="1456289762"/>
      </p:ext>
    </p:extLst>
  </p:cSld>
  <p:clrMap bg1="lt1" tx1="dk1" bg2="lt2" tx2="dk2" accent1="accent1" accent2="accent2" accent3="accent3" accent4="accent4" accent5="accent5" accent6="accent6" hlink="hlink" folHlink="folHlink"/>
  <p:notesStyle>
    <a:lvl1pPr marL="0" algn="l" defTabSz="457200" rtl="0" eaLnBrk="1" latinLnBrk="0" hangingPunct="1">
      <a:defRPr lang="en-US" sz="1000" b="0" i="0" u="none" strike="noStrike" kern="1200" baseline="0" smtClean="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3D313F-63BD-DA45-B361-F8C94543D256}" type="slidenum">
              <a:rPr lang="en-US" smtClean="0"/>
              <a:pPr/>
              <a:t>1</a:t>
            </a:fld>
            <a:endParaRPr lang="en-US" dirty="0"/>
          </a:p>
        </p:txBody>
      </p:sp>
    </p:spTree>
    <p:extLst>
      <p:ext uri="{BB962C8B-B14F-4D97-AF65-F5344CB8AC3E}">
        <p14:creationId xmlns:p14="http://schemas.microsoft.com/office/powerpoint/2010/main" val="18394688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3A3D313F-63BD-DA45-B361-F8C94543D256}" type="slidenum">
              <a:rPr lang="en-US" smtClean="0"/>
              <a:pPr/>
              <a:t>10</a:t>
            </a:fld>
            <a:endParaRPr lang="en-US" dirty="0"/>
          </a:p>
        </p:txBody>
      </p:sp>
    </p:spTree>
    <p:extLst>
      <p:ext uri="{BB962C8B-B14F-4D97-AF65-F5344CB8AC3E}">
        <p14:creationId xmlns:p14="http://schemas.microsoft.com/office/powerpoint/2010/main" val="38243701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27538" y="4409162"/>
            <a:ext cx="5759756" cy="4664500"/>
          </a:xfrm>
        </p:spPr>
        <p:txBody>
          <a:bodyPr>
            <a:normAutofit/>
          </a:bodyPr>
          <a:lstStyle/>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63728EC0-030A-4C31-A098-75B7FED1DAB3}" type="slidenum">
              <a:rPr lang="en-US" smtClean="0"/>
              <a:pPr>
                <a:defRPr/>
              </a:pPr>
              <a:t>11</a:t>
            </a:fld>
            <a:endParaRPr lang="en-US" dirty="0"/>
          </a:p>
        </p:txBody>
      </p:sp>
    </p:spTree>
    <p:extLst>
      <p:ext uri="{BB962C8B-B14F-4D97-AF65-F5344CB8AC3E}">
        <p14:creationId xmlns:p14="http://schemas.microsoft.com/office/powerpoint/2010/main" val="24569590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endParaRPr lang="en-US" dirty="0"/>
          </a:p>
          <a:p>
            <a:endParaRPr lang="en-US" dirty="0"/>
          </a:p>
          <a:p>
            <a:endParaRPr lang="en-US" dirty="0" smtClean="0"/>
          </a:p>
          <a:p>
            <a:endParaRPr lang="en-US" dirty="0" smtClean="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3A3D313F-63BD-DA45-B361-F8C94543D256}" type="slidenum">
              <a:rPr lang="en-US" smtClean="0"/>
              <a:pPr/>
              <a:t>12</a:t>
            </a:fld>
            <a:endParaRPr lang="en-US" dirty="0"/>
          </a:p>
        </p:txBody>
      </p:sp>
    </p:spTree>
    <p:extLst>
      <p:ext uri="{BB962C8B-B14F-4D97-AF65-F5344CB8AC3E}">
        <p14:creationId xmlns:p14="http://schemas.microsoft.com/office/powerpoint/2010/main" val="26178138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3D313F-63BD-DA45-B361-F8C94543D256}" type="slidenum">
              <a:rPr lang="en-US" smtClean="0"/>
              <a:pPr/>
              <a:t>13</a:t>
            </a:fld>
            <a:endParaRPr lang="en-US" dirty="0"/>
          </a:p>
        </p:txBody>
      </p:sp>
    </p:spTree>
    <p:extLst>
      <p:ext uri="{BB962C8B-B14F-4D97-AF65-F5344CB8AC3E}">
        <p14:creationId xmlns:p14="http://schemas.microsoft.com/office/powerpoint/2010/main" val="18142804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3D313F-63BD-DA45-B361-F8C94543D256}" type="slidenum">
              <a:rPr lang="en-US" smtClean="0"/>
              <a:pPr/>
              <a:t>14</a:t>
            </a:fld>
            <a:endParaRPr lang="en-US" dirty="0"/>
          </a:p>
        </p:txBody>
      </p:sp>
    </p:spTree>
    <p:extLst>
      <p:ext uri="{BB962C8B-B14F-4D97-AF65-F5344CB8AC3E}">
        <p14:creationId xmlns:p14="http://schemas.microsoft.com/office/powerpoint/2010/main" val="25138886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3D313F-63BD-DA45-B361-F8C94543D256}" type="slidenum">
              <a:rPr lang="en-US" smtClean="0"/>
              <a:pPr/>
              <a:t>15</a:t>
            </a:fld>
            <a:endParaRPr lang="en-US" dirty="0"/>
          </a:p>
        </p:txBody>
      </p:sp>
    </p:spTree>
    <p:extLst>
      <p:ext uri="{BB962C8B-B14F-4D97-AF65-F5344CB8AC3E}">
        <p14:creationId xmlns:p14="http://schemas.microsoft.com/office/powerpoint/2010/main" val="39196644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a:p>
            <a:r>
              <a:rPr lang="en-US" dirty="0" smtClean="0"/>
              <a:t> </a:t>
            </a:r>
            <a:endParaRPr lang="en-US" dirty="0"/>
          </a:p>
        </p:txBody>
      </p:sp>
      <p:sp>
        <p:nvSpPr>
          <p:cNvPr id="4" name="Slide Number Placeholder 3"/>
          <p:cNvSpPr>
            <a:spLocks noGrp="1"/>
          </p:cNvSpPr>
          <p:nvPr>
            <p:ph type="sldNum" sz="quarter" idx="10"/>
          </p:nvPr>
        </p:nvSpPr>
        <p:spPr/>
        <p:txBody>
          <a:bodyPr/>
          <a:lstStyle/>
          <a:p>
            <a:fld id="{3A3D313F-63BD-DA45-B361-F8C94543D256}" type="slidenum">
              <a:rPr lang="en-US" smtClean="0"/>
              <a:pPr/>
              <a:t>16</a:t>
            </a:fld>
            <a:endParaRPr lang="en-US" dirty="0"/>
          </a:p>
        </p:txBody>
      </p:sp>
    </p:spTree>
    <p:extLst>
      <p:ext uri="{BB962C8B-B14F-4D97-AF65-F5344CB8AC3E}">
        <p14:creationId xmlns:p14="http://schemas.microsoft.com/office/powerpoint/2010/main" val="551745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endParaRPr lang="en-US" dirty="0" smtClean="0"/>
          </a:p>
        </p:txBody>
      </p:sp>
      <p:sp>
        <p:nvSpPr>
          <p:cNvPr id="4" name="Slide Number Placeholder 3"/>
          <p:cNvSpPr>
            <a:spLocks noGrp="1"/>
          </p:cNvSpPr>
          <p:nvPr>
            <p:ph type="sldNum" sz="quarter" idx="10"/>
          </p:nvPr>
        </p:nvSpPr>
        <p:spPr/>
        <p:txBody>
          <a:bodyPr/>
          <a:lstStyle/>
          <a:p>
            <a:fld id="{3A3D313F-63BD-DA45-B361-F8C94543D256}" type="slidenum">
              <a:rPr lang="en-US" smtClean="0"/>
              <a:pPr/>
              <a:t>17</a:t>
            </a:fld>
            <a:endParaRPr lang="en-US" dirty="0"/>
          </a:p>
        </p:txBody>
      </p:sp>
    </p:spTree>
    <p:extLst>
      <p:ext uri="{BB962C8B-B14F-4D97-AF65-F5344CB8AC3E}">
        <p14:creationId xmlns:p14="http://schemas.microsoft.com/office/powerpoint/2010/main" val="1204268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sz="1000" dirty="0"/>
          </a:p>
          <a:p>
            <a:pPr>
              <a:defRPr/>
            </a:pPr>
            <a:endParaRPr lang="en-US" dirty="0" smtClean="0"/>
          </a:p>
          <a:p>
            <a:pPr>
              <a:defRPr/>
            </a:pPr>
            <a:endParaRPr lang="en-US" sz="1000" dirty="0"/>
          </a:p>
          <a:p>
            <a:pPr>
              <a:defRPr/>
            </a:pPr>
            <a:endParaRPr lang="en-US" dirty="0" smtClean="0"/>
          </a:p>
          <a:p>
            <a:pPr>
              <a:defRPr/>
            </a:pPr>
            <a:endParaRPr lang="en-US" sz="1000" dirty="0"/>
          </a:p>
          <a:p>
            <a:pPr>
              <a:defRPr/>
            </a:pPr>
            <a:endParaRPr lang="en-US" dirty="0" smtClean="0"/>
          </a:p>
          <a:p>
            <a:pPr>
              <a:defRPr/>
            </a:pPr>
            <a:endParaRPr lang="en-US" sz="1000" dirty="0"/>
          </a:p>
          <a:p>
            <a:pPr>
              <a:defRPr/>
            </a:pPr>
            <a:endParaRPr lang="en-US" dirty="0" smtClean="0"/>
          </a:p>
          <a:p>
            <a:pPr>
              <a:defRPr/>
            </a:pPr>
            <a:endParaRPr lang="en-US" sz="1000" dirty="0"/>
          </a:p>
          <a:p>
            <a:pPr>
              <a:defRPr/>
            </a:pPr>
            <a:endParaRPr lang="en-US" sz="1000" dirty="0" smtClean="0"/>
          </a:p>
          <a:p>
            <a:endParaRPr lang="en-US" dirty="0"/>
          </a:p>
        </p:txBody>
      </p:sp>
      <p:sp>
        <p:nvSpPr>
          <p:cNvPr id="4" name="Slide Number Placeholder 3"/>
          <p:cNvSpPr>
            <a:spLocks noGrp="1"/>
          </p:cNvSpPr>
          <p:nvPr>
            <p:ph type="sldNum" sz="quarter" idx="10"/>
          </p:nvPr>
        </p:nvSpPr>
        <p:spPr/>
        <p:txBody>
          <a:bodyPr/>
          <a:lstStyle/>
          <a:p>
            <a:fld id="{3A3D313F-63BD-DA45-B361-F8C94543D256}" type="slidenum">
              <a:rPr lang="en-US" smtClean="0"/>
              <a:pPr/>
              <a:t>18</a:t>
            </a:fld>
            <a:endParaRPr lang="en-US" dirty="0"/>
          </a:p>
        </p:txBody>
      </p:sp>
    </p:spTree>
    <p:extLst>
      <p:ext uri="{BB962C8B-B14F-4D97-AF65-F5344CB8AC3E}">
        <p14:creationId xmlns:p14="http://schemas.microsoft.com/office/powerpoint/2010/main" val="33794450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A3D313F-63BD-DA45-B361-F8C94543D256}" type="slidenum">
              <a:rPr lang="en-US" smtClean="0"/>
              <a:pPr/>
              <a:t>19</a:t>
            </a:fld>
            <a:endParaRPr lang="en-US" dirty="0"/>
          </a:p>
        </p:txBody>
      </p:sp>
    </p:spTree>
    <p:extLst>
      <p:ext uri="{BB962C8B-B14F-4D97-AF65-F5344CB8AC3E}">
        <p14:creationId xmlns:p14="http://schemas.microsoft.com/office/powerpoint/2010/main" val="3947253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A3D313F-63BD-DA45-B361-F8C94543D256}" type="slidenum">
              <a:rPr lang="en-US" smtClean="0"/>
              <a:pPr/>
              <a:t>2</a:t>
            </a:fld>
            <a:endParaRPr lang="en-US" dirty="0"/>
          </a:p>
        </p:txBody>
      </p:sp>
    </p:spTree>
    <p:extLst>
      <p:ext uri="{BB962C8B-B14F-4D97-AF65-F5344CB8AC3E}">
        <p14:creationId xmlns:p14="http://schemas.microsoft.com/office/powerpoint/2010/main" val="22404800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3D313F-63BD-DA45-B361-F8C94543D256}" type="slidenum">
              <a:rPr lang="en-US" smtClean="0"/>
              <a:pPr/>
              <a:t>3</a:t>
            </a:fld>
            <a:endParaRPr lang="en-US" dirty="0"/>
          </a:p>
        </p:txBody>
      </p:sp>
    </p:spTree>
    <p:extLst>
      <p:ext uri="{BB962C8B-B14F-4D97-AF65-F5344CB8AC3E}">
        <p14:creationId xmlns:p14="http://schemas.microsoft.com/office/powerpoint/2010/main" val="11544689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8500" y="4409758"/>
            <a:ext cx="5588000" cy="4181792"/>
          </a:xfrm>
        </p:spPr>
        <p:txBody>
          <a:bodyPr>
            <a:normAutofit/>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3A3D313F-63BD-DA45-B361-F8C94543D256}" type="slidenum">
              <a:rPr lang="en-US" smtClean="0"/>
              <a:pPr/>
              <a:t>4</a:t>
            </a:fld>
            <a:endParaRPr lang="en-US" dirty="0"/>
          </a:p>
        </p:txBody>
      </p:sp>
    </p:spTree>
    <p:extLst>
      <p:ext uri="{BB962C8B-B14F-4D97-AF65-F5344CB8AC3E}">
        <p14:creationId xmlns:p14="http://schemas.microsoft.com/office/powerpoint/2010/main" val="40873547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3D313F-63BD-DA45-B361-F8C94543D256}" type="slidenum">
              <a:rPr lang="en-US" smtClean="0"/>
              <a:pPr/>
              <a:t>5</a:t>
            </a:fld>
            <a:endParaRPr lang="en-US" dirty="0"/>
          </a:p>
        </p:txBody>
      </p:sp>
    </p:spTree>
    <p:extLst>
      <p:ext uri="{BB962C8B-B14F-4D97-AF65-F5344CB8AC3E}">
        <p14:creationId xmlns:p14="http://schemas.microsoft.com/office/powerpoint/2010/main" val="18644953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63728EC0-030A-4C31-A098-75B7FED1DAB3}" type="slidenum">
              <a:rPr lang="en-US" smtClean="0"/>
              <a:pPr>
                <a:defRPr/>
              </a:pPr>
              <a:t>6</a:t>
            </a:fld>
            <a:endParaRPr lang="en-US" dirty="0"/>
          </a:p>
        </p:txBody>
      </p:sp>
    </p:spTree>
    <p:extLst>
      <p:ext uri="{BB962C8B-B14F-4D97-AF65-F5344CB8AC3E}">
        <p14:creationId xmlns:p14="http://schemas.microsoft.com/office/powerpoint/2010/main" val="9471309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3D313F-63BD-DA45-B361-F8C94543D256}" type="slidenum">
              <a:rPr lang="en-US" smtClean="0"/>
              <a:pPr/>
              <a:t>7</a:t>
            </a:fld>
            <a:endParaRPr lang="en-US" dirty="0"/>
          </a:p>
        </p:txBody>
      </p:sp>
    </p:spTree>
    <p:extLst>
      <p:ext uri="{BB962C8B-B14F-4D97-AF65-F5344CB8AC3E}">
        <p14:creationId xmlns:p14="http://schemas.microsoft.com/office/powerpoint/2010/main" val="17723825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3D313F-63BD-DA45-B361-F8C94543D256}" type="slidenum">
              <a:rPr lang="en-US" smtClean="0"/>
              <a:pPr/>
              <a:t>8</a:t>
            </a:fld>
            <a:endParaRPr lang="en-US" dirty="0"/>
          </a:p>
        </p:txBody>
      </p:sp>
    </p:spTree>
    <p:extLst>
      <p:ext uri="{BB962C8B-B14F-4D97-AF65-F5344CB8AC3E}">
        <p14:creationId xmlns:p14="http://schemas.microsoft.com/office/powerpoint/2010/main" val="34960800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3D313F-63BD-DA45-B361-F8C94543D256}" type="slidenum">
              <a:rPr lang="en-US" smtClean="0"/>
              <a:pPr/>
              <a:t>9</a:t>
            </a:fld>
            <a:endParaRPr lang="en-US" dirty="0"/>
          </a:p>
        </p:txBody>
      </p:sp>
    </p:spTree>
    <p:extLst>
      <p:ext uri="{BB962C8B-B14F-4D97-AF65-F5344CB8AC3E}">
        <p14:creationId xmlns:p14="http://schemas.microsoft.com/office/powerpoint/2010/main" val="4339796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895707" y="2130425"/>
            <a:ext cx="5810244" cy="406519"/>
          </a:xfrm>
          <a:ln>
            <a:noFill/>
          </a:ln>
        </p:spPr>
        <p:txBody>
          <a:bodyPr>
            <a:normAutofit/>
          </a:bodyPr>
          <a:lstStyle>
            <a:lvl1pPr algn="l">
              <a:defRPr sz="2600" b="1" baseline="0">
                <a:solidFill>
                  <a:srgbClr val="10335A"/>
                </a:solidFill>
                <a:latin typeface="Arial Black" pitchFamily="34" charset="0"/>
                <a:cs typeface="Arial" pitchFamily="34" charset="0"/>
              </a:defRPr>
            </a:lvl1pPr>
          </a:lstStyle>
          <a:p>
            <a:r>
              <a:rPr lang="en-US" dirty="0" smtClean="0"/>
              <a:t>Presentation Title:</a:t>
            </a:r>
            <a:endParaRPr lang="en-US" dirty="0"/>
          </a:p>
        </p:txBody>
      </p:sp>
      <p:sp>
        <p:nvSpPr>
          <p:cNvPr id="3" name="Subtitle 2"/>
          <p:cNvSpPr>
            <a:spLocks noGrp="1"/>
          </p:cNvSpPr>
          <p:nvPr>
            <p:ph type="subTitle" idx="1" hasCustomPrompt="1"/>
          </p:nvPr>
        </p:nvSpPr>
        <p:spPr>
          <a:xfrm>
            <a:off x="2895707" y="3851910"/>
            <a:ext cx="5334480" cy="594788"/>
          </a:xfrm>
          <a:ln>
            <a:noFill/>
          </a:ln>
        </p:spPr>
        <p:txBody>
          <a:bodyPr lIns="0" tIns="0" rIns="0" bIns="0">
            <a:normAutofit/>
          </a:bodyPr>
          <a:lstStyle>
            <a:lvl1pPr marL="0" indent="0" algn="l">
              <a:buNone/>
              <a:defRPr sz="1500" baseline="0">
                <a:solidFill>
                  <a:srgbClr val="10335A"/>
                </a:solidFill>
                <a:latin typeface="Arial Black"/>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Presentation at the xxx Conference, city, state (location)</a:t>
            </a:r>
          </a:p>
        </p:txBody>
      </p:sp>
      <p:cxnSp>
        <p:nvCxnSpPr>
          <p:cNvPr id="5" name="Straight Connector 4"/>
          <p:cNvCxnSpPr/>
          <p:nvPr userDrawn="1"/>
        </p:nvCxnSpPr>
        <p:spPr>
          <a:xfrm flipV="1">
            <a:off x="2895707" y="3718988"/>
            <a:ext cx="5334480" cy="794"/>
          </a:xfrm>
          <a:prstGeom prst="line">
            <a:avLst/>
          </a:prstGeom>
          <a:ln w="3175"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userDrawn="1"/>
        </p:nvCxnSpPr>
        <p:spPr>
          <a:xfrm flipV="1">
            <a:off x="2895707" y="4910663"/>
            <a:ext cx="5334480" cy="794"/>
          </a:xfrm>
          <a:prstGeom prst="line">
            <a:avLst/>
          </a:prstGeom>
          <a:ln w="3175"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flipV="1">
            <a:off x="231339" y="6155267"/>
            <a:ext cx="8675593" cy="794"/>
          </a:xfrm>
          <a:prstGeom prst="line">
            <a:avLst/>
          </a:prstGeom>
          <a:ln w="12700" cap="flat" cmpd="sng" algn="ctr">
            <a:solidFill>
              <a:srgbClr val="D2243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0" hasCustomPrompt="1"/>
          </p:nvPr>
        </p:nvSpPr>
        <p:spPr>
          <a:xfrm>
            <a:off x="2826956" y="2629291"/>
            <a:ext cx="5806963" cy="926295"/>
          </a:xfrm>
          <a:ln>
            <a:noFill/>
          </a:ln>
        </p:spPr>
        <p:txBody>
          <a:bodyPr>
            <a:noAutofit/>
          </a:bodyPr>
          <a:lstStyle>
            <a:lvl1pPr marL="0" indent="0">
              <a:buNone/>
              <a:defRPr sz="2600" b="0">
                <a:solidFill>
                  <a:srgbClr val="10335A"/>
                </a:solidFill>
                <a:latin typeface="Arial" pitchFamily="34" charset="0"/>
                <a:cs typeface="Arial" pitchFamily="34" charset="0"/>
              </a:defRPr>
            </a:lvl1pPr>
            <a:lvl2pPr>
              <a:defRPr sz="2600">
                <a:latin typeface="Arial" pitchFamily="34" charset="0"/>
                <a:cs typeface="Arial" pitchFamily="34" charset="0"/>
              </a:defRPr>
            </a:lvl2pPr>
            <a:lvl3pPr>
              <a:defRPr sz="2600">
                <a:latin typeface="Arial" pitchFamily="34" charset="0"/>
                <a:cs typeface="Arial" pitchFamily="34" charset="0"/>
              </a:defRPr>
            </a:lvl3pPr>
            <a:lvl4pPr>
              <a:defRPr sz="2600">
                <a:latin typeface="Arial" pitchFamily="34" charset="0"/>
                <a:cs typeface="Arial" pitchFamily="34" charset="0"/>
              </a:defRPr>
            </a:lvl4pPr>
            <a:lvl5pPr>
              <a:defRPr sz="2600">
                <a:latin typeface="Arial" pitchFamily="34" charset="0"/>
                <a:cs typeface="Arial" pitchFamily="34" charset="0"/>
              </a:defRPr>
            </a:lvl5pPr>
          </a:lstStyle>
          <a:p>
            <a:pPr lvl="0"/>
            <a:r>
              <a:rPr lang="en-US" dirty="0" smtClean="0"/>
              <a:t>Subtitle (after colon) in this font</a:t>
            </a:r>
            <a:endParaRPr lang="en-US" dirty="0"/>
          </a:p>
        </p:txBody>
      </p:sp>
      <p:sp>
        <p:nvSpPr>
          <p:cNvPr id="22" name="Text Placeholder 21"/>
          <p:cNvSpPr>
            <a:spLocks noGrp="1"/>
          </p:cNvSpPr>
          <p:nvPr>
            <p:ph type="body" sz="quarter" idx="11" hasCustomPrompt="1"/>
          </p:nvPr>
        </p:nvSpPr>
        <p:spPr>
          <a:xfrm>
            <a:off x="2826957" y="5132388"/>
            <a:ext cx="5806963" cy="914400"/>
          </a:xfrm>
          <a:ln>
            <a:noFill/>
          </a:ln>
        </p:spPr>
        <p:txBody>
          <a:bodyPr>
            <a:normAutofit/>
          </a:bodyPr>
          <a:lstStyle>
            <a:lvl1pPr>
              <a:spcBef>
                <a:spcPct val="20000"/>
              </a:spcBef>
              <a:buNone/>
              <a:defRPr sz="1600">
                <a:solidFill>
                  <a:srgbClr val="10335A"/>
                </a:solidFill>
                <a:latin typeface="Arial" pitchFamily="34" charset="0"/>
                <a:cs typeface="Arial" pitchFamily="34" charset="0"/>
              </a:defRPr>
            </a:lvl1pPr>
          </a:lstStyle>
          <a:p>
            <a:pPr lvl="0">
              <a:spcBef>
                <a:spcPct val="20000"/>
              </a:spcBef>
            </a:pPr>
            <a:r>
              <a:rPr kumimoji="0" lang="en-US" sz="1600" u="none" strike="noStrike" kern="1200" cap="none" spc="0" normalizeH="0" baseline="0" noProof="0" dirty="0" smtClean="0">
                <a:ln>
                  <a:noFill/>
                </a:ln>
                <a:solidFill>
                  <a:schemeClr val="tx1"/>
                </a:solidFill>
                <a:effectLst/>
                <a:uLnTx/>
                <a:uFillTx/>
                <a:latin typeface="Arial"/>
                <a:ea typeface="+mn-ea"/>
                <a:cs typeface="Arial"/>
              </a:rPr>
              <a:t>Author • Author</a:t>
            </a:r>
            <a:r>
              <a:rPr lang="en-US" sz="1600" dirty="0" smtClean="0">
                <a:latin typeface="Arial"/>
                <a:cs typeface="Arial"/>
              </a:rPr>
              <a:t> • Author</a:t>
            </a:r>
            <a:endParaRPr kumimoji="0" lang="en-US" sz="1600" u="none" strike="noStrike" kern="1200" cap="none" spc="0" normalizeH="0" baseline="0" noProof="0" dirty="0" smtClean="0">
              <a:ln>
                <a:noFill/>
              </a:ln>
              <a:solidFill>
                <a:schemeClr val="tx1"/>
              </a:solidFill>
              <a:effectLst/>
              <a:uLnTx/>
              <a:uFillTx/>
              <a:latin typeface="Arial"/>
              <a:ea typeface="+mn-ea"/>
              <a:cs typeface="Arial"/>
            </a:endParaRPr>
          </a:p>
          <a:p>
            <a:pPr lvl="0">
              <a:spcBef>
                <a:spcPct val="20000"/>
              </a:spcBef>
            </a:pPr>
            <a:r>
              <a:rPr lang="en-US" sz="1600" dirty="0" smtClean="0">
                <a:latin typeface="Arial"/>
                <a:cs typeface="Arial"/>
              </a:rPr>
              <a:t>Author • Author • Author</a:t>
            </a:r>
            <a:endParaRPr kumimoji="0" lang="en-US" sz="1600" u="none" strike="noStrike" kern="1200" cap="none" spc="0" normalizeH="0" baseline="0" noProof="0" dirty="0" smtClean="0">
              <a:ln>
                <a:noFill/>
              </a:ln>
              <a:solidFill>
                <a:schemeClr val="tx1"/>
              </a:solidFill>
              <a:effectLst/>
              <a:uLnTx/>
              <a:uFillTx/>
              <a:latin typeface="Arial"/>
              <a:ea typeface="+mn-ea"/>
              <a:cs typeface="Arial"/>
            </a:endParaRPr>
          </a:p>
        </p:txBody>
      </p:sp>
      <p:sp>
        <p:nvSpPr>
          <p:cNvPr id="16" name="Text Placeholder 15"/>
          <p:cNvSpPr>
            <a:spLocks noGrp="1"/>
          </p:cNvSpPr>
          <p:nvPr>
            <p:ph type="body" sz="quarter" idx="12" hasCustomPrompt="1"/>
          </p:nvPr>
        </p:nvSpPr>
        <p:spPr>
          <a:xfrm>
            <a:off x="2826957" y="4610100"/>
            <a:ext cx="5334480" cy="335598"/>
          </a:xfrm>
          <a:ln>
            <a:noFill/>
          </a:ln>
        </p:spPr>
        <p:txBody>
          <a:bodyPr>
            <a:normAutofit/>
          </a:bodyPr>
          <a:lstStyle>
            <a:lvl1pPr>
              <a:buNone/>
              <a:defRPr sz="1500" baseline="0">
                <a:solidFill>
                  <a:srgbClr val="10335A"/>
                </a:solidFill>
                <a:latin typeface="Arial Black" pitchFamily="34" charset="0"/>
              </a:defRPr>
            </a:lvl1pPr>
          </a:lstStyle>
          <a:p>
            <a:pPr lvl="0"/>
            <a:r>
              <a:rPr lang="en-US" dirty="0" smtClean="0"/>
              <a:t>Enter conference date</a:t>
            </a:r>
          </a:p>
        </p:txBody>
      </p:sp>
      <p:pic>
        <p:nvPicPr>
          <p:cNvPr id="14" name="Picture 2" descr="N:\Corporate\Communications\Images\logos\_Mathematica Policy Research Logo\Mathematica-logo-RGB.png"/>
          <p:cNvPicPr>
            <a:picLocks noChangeAspect="1" noChangeArrowheads="1"/>
          </p:cNvPicPr>
          <p:nvPr userDrawn="1"/>
        </p:nvPicPr>
        <p:blipFill>
          <a:blip r:embed="rId2"/>
          <a:srcRect/>
          <a:stretch>
            <a:fillRect/>
          </a:stretch>
        </p:blipFill>
        <p:spPr bwMode="auto">
          <a:xfrm>
            <a:off x="243840" y="207437"/>
            <a:ext cx="1764430" cy="584242"/>
          </a:xfrm>
          <a:prstGeom prst="rect">
            <a:avLst/>
          </a:prstGeom>
          <a:noFill/>
        </p:spPr>
      </p:pic>
      <p:cxnSp>
        <p:nvCxnSpPr>
          <p:cNvPr id="15" name="Straight Connector 14"/>
          <p:cNvCxnSpPr/>
          <p:nvPr/>
        </p:nvCxnSpPr>
        <p:spPr>
          <a:xfrm flipV="1">
            <a:off x="231339" y="924449"/>
            <a:ext cx="8675593" cy="794"/>
          </a:xfrm>
          <a:prstGeom prst="line">
            <a:avLst/>
          </a:prstGeom>
          <a:ln w="50800" cap="flat" cmpd="sng" algn="ctr">
            <a:solidFill>
              <a:srgbClr val="E70033"/>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userDrawn="1"/>
        </p:nvCxnSpPr>
        <p:spPr>
          <a:xfrm flipV="1">
            <a:off x="2895707" y="3718988"/>
            <a:ext cx="5334480" cy="794"/>
          </a:xfrm>
          <a:prstGeom prst="line">
            <a:avLst/>
          </a:prstGeom>
          <a:ln w="3175"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userDrawn="1"/>
        </p:nvCxnSpPr>
        <p:spPr>
          <a:xfrm flipV="1">
            <a:off x="2895707" y="4910663"/>
            <a:ext cx="5334480" cy="794"/>
          </a:xfrm>
          <a:prstGeom prst="line">
            <a:avLst/>
          </a:prstGeom>
          <a:ln w="3175"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userDrawn="1"/>
        </p:nvCxnSpPr>
        <p:spPr>
          <a:xfrm flipV="1">
            <a:off x="231339" y="6155267"/>
            <a:ext cx="8675593" cy="794"/>
          </a:xfrm>
          <a:prstGeom prst="line">
            <a:avLst/>
          </a:prstGeom>
          <a:ln w="12700" cap="flat" cmpd="sng" algn="ctr">
            <a:solidFill>
              <a:srgbClr val="D2243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userDrawn="1"/>
        </p:nvCxnSpPr>
        <p:spPr>
          <a:xfrm flipV="1">
            <a:off x="231339" y="924449"/>
            <a:ext cx="8675593" cy="794"/>
          </a:xfrm>
          <a:prstGeom prst="line">
            <a:avLst/>
          </a:prstGeom>
          <a:ln w="50800" cap="flat" cmpd="sng" algn="ctr">
            <a:solidFill>
              <a:srgbClr val="E70033"/>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37429919"/>
      </p:ext>
    </p:extLst>
  </p:cSld>
  <p:clrMapOvr>
    <a:masterClrMapping/>
  </p:clrMapOvr>
  <p:transition spd="slow">
    <p:push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Insert Text--One-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solidFill>
                  <a:srgbClr val="10335A"/>
                </a:solidFill>
              </a:defRPr>
            </a:lvl1pPr>
          </a:lstStyle>
          <a:p>
            <a:r>
              <a:rPr lang="en-US" smtClean="0"/>
              <a:t>Click to edit Master title style</a:t>
            </a:r>
            <a:endParaRPr lang="en-US" dirty="0"/>
          </a:p>
        </p:txBody>
      </p:sp>
      <p:sp>
        <p:nvSpPr>
          <p:cNvPr id="5" name="TextBox 4"/>
          <p:cNvSpPr txBox="1"/>
          <p:nvPr/>
        </p:nvSpPr>
        <p:spPr>
          <a:xfrm>
            <a:off x="4137660" y="6377940"/>
            <a:ext cx="914400" cy="342900"/>
          </a:xfrm>
          <a:prstGeom prst="rect">
            <a:avLst/>
          </a:prstGeom>
        </p:spPr>
        <p:txBody>
          <a:bodyPr vert="horz" wrap="none" lIns="91440" tIns="45720" rIns="91440" bIns="45720" rtlCol="0" anchor="t">
            <a:normAutofit/>
          </a:bodyPr>
          <a:lstStyle/>
          <a:p>
            <a:pPr algn="ctr">
              <a:spcBef>
                <a:spcPct val="20000"/>
              </a:spcBef>
            </a:pPr>
            <a:fld id="{9A1C2BF7-17A1-4718-8BD8-563E813054B3}" type="slidenum">
              <a:rPr lang="en-US" sz="1200" b="0" smtClean="0">
                <a:solidFill>
                  <a:srgbClr val="10335A"/>
                </a:solidFill>
                <a:latin typeface="+mn-lt"/>
                <a:cs typeface="Arial Black"/>
              </a:rPr>
              <a:pPr algn="ctr">
                <a:spcBef>
                  <a:spcPct val="20000"/>
                </a:spcBef>
              </a:pPr>
              <a:t>‹#›</a:t>
            </a:fld>
            <a:endParaRPr lang="en-US" sz="1200" b="0" dirty="0" smtClean="0">
              <a:solidFill>
                <a:srgbClr val="10335A"/>
              </a:solidFill>
              <a:latin typeface="+mn-lt"/>
              <a:cs typeface="Arial Black"/>
            </a:endParaRPr>
          </a:p>
        </p:txBody>
      </p:sp>
      <p:sp>
        <p:nvSpPr>
          <p:cNvPr id="12" name="Text Placeholder 11"/>
          <p:cNvSpPr>
            <a:spLocks noGrp="1"/>
          </p:cNvSpPr>
          <p:nvPr>
            <p:ph type="body" sz="quarter" idx="11"/>
          </p:nvPr>
        </p:nvSpPr>
        <p:spPr>
          <a:xfrm>
            <a:off x="457200" y="1173480"/>
            <a:ext cx="8229599" cy="4846320"/>
          </a:xfrm>
          <a:ln>
            <a:noFill/>
          </a:ln>
        </p:spPr>
        <p:txBody>
          <a:bodyPr/>
          <a:lstStyle>
            <a:lvl1pPr marL="228600" indent="-228600">
              <a:spcBef>
                <a:spcPts val="1000"/>
              </a:spcBef>
              <a:spcAft>
                <a:spcPts val="600"/>
              </a:spcAft>
              <a:buClr>
                <a:srgbClr val="10335A"/>
              </a:buClr>
              <a:buSzPct val="115000"/>
              <a:defRPr sz="2400" b="1">
                <a:solidFill>
                  <a:srgbClr val="10335A"/>
                </a:solidFill>
                <a:latin typeface="Arial Bold" pitchFamily="34" charset="0"/>
                <a:cs typeface="Arial Bold" pitchFamily="34" charset="0"/>
              </a:defRPr>
            </a:lvl1pPr>
            <a:lvl2pPr marL="457200" indent="-228600">
              <a:spcBef>
                <a:spcPts val="300"/>
              </a:spcBef>
              <a:spcAft>
                <a:spcPts val="300"/>
              </a:spcAft>
              <a:buClr>
                <a:srgbClr val="10335A"/>
              </a:buClr>
              <a:defRPr sz="2000" b="1">
                <a:solidFill>
                  <a:srgbClr val="10335A"/>
                </a:solidFill>
                <a:latin typeface="Arial Bold" pitchFamily="34" charset="0"/>
                <a:cs typeface="Arial Bold" pitchFamily="34" charset="0"/>
              </a:defRPr>
            </a:lvl2pPr>
            <a:lvl3pPr marL="685800" indent="-228600">
              <a:spcBef>
                <a:spcPts val="300"/>
              </a:spcBef>
              <a:buClr>
                <a:srgbClr val="10335A"/>
              </a:buClr>
              <a:defRPr sz="1800">
                <a:solidFill>
                  <a:srgbClr val="10335A"/>
                </a:solidFill>
              </a:defRPr>
            </a:lvl3pPr>
            <a:lvl4pPr marL="1316038" indent="-346075">
              <a:spcBef>
                <a:spcPts val="300"/>
              </a:spcBef>
              <a:defRPr sz="1400"/>
            </a:lvl4pPr>
            <a:lvl5pPr marL="1660525" indent="-344488">
              <a:spcBef>
                <a:spcPts val="300"/>
              </a:spcBef>
              <a:defRPr sz="1400"/>
            </a:lvl5pPr>
          </a:lstStyle>
          <a:p>
            <a:pPr lvl="0"/>
            <a:r>
              <a:rPr lang="en-US" smtClean="0"/>
              <a:t>Click to edit Master text styles</a:t>
            </a:r>
          </a:p>
          <a:p>
            <a:pPr lvl="1"/>
            <a:r>
              <a:rPr lang="en-US" smtClean="0"/>
              <a:t>Second level</a:t>
            </a:r>
          </a:p>
          <a:p>
            <a:pPr lvl="2"/>
            <a:r>
              <a:rPr lang="en-US" smtClean="0"/>
              <a:t>Third level</a:t>
            </a:r>
          </a:p>
        </p:txBody>
      </p:sp>
      <p:pic>
        <p:nvPicPr>
          <p:cNvPr id="10" name="Picture 2" descr="N:\Corporate\Communications\Images\logos\_Mathematica Policy Research Logo\Mathematica-logo-RGB.png"/>
          <p:cNvPicPr>
            <a:picLocks noChangeAspect="1" noChangeArrowheads="1"/>
          </p:cNvPicPr>
          <p:nvPr userDrawn="1"/>
        </p:nvPicPr>
        <p:blipFill>
          <a:blip r:embed="rId2"/>
          <a:srcRect/>
          <a:stretch>
            <a:fillRect/>
          </a:stretch>
        </p:blipFill>
        <p:spPr bwMode="auto">
          <a:xfrm>
            <a:off x="236452" y="6270042"/>
            <a:ext cx="1378461" cy="456439"/>
          </a:xfrm>
          <a:prstGeom prst="rect">
            <a:avLst/>
          </a:prstGeom>
          <a:noFill/>
        </p:spPr>
      </p:pic>
    </p:spTree>
    <p:extLst>
      <p:ext uri="{BB962C8B-B14F-4D97-AF65-F5344CB8AC3E}">
        <p14:creationId xmlns:p14="http://schemas.microsoft.com/office/powerpoint/2010/main" val="1217968352"/>
      </p:ext>
    </p:extLst>
  </p:cSld>
  <p:clrMapOvr>
    <a:masterClrMapping/>
  </p:clrMapOvr>
  <p:transition spd="slow">
    <p:push di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722313" y="2206888"/>
            <a:ext cx="7772400" cy="1500187"/>
          </a:xfrm>
        </p:spPr>
        <p:txBody>
          <a:bodyPr anchor="ctr">
            <a:normAutofit/>
          </a:bodyPr>
          <a:lstStyle>
            <a:lvl1pPr marL="0" indent="0" algn="ctr">
              <a:buNone/>
              <a:defRPr sz="2800" baseline="0">
                <a:solidFill>
                  <a:srgbClr val="10335A"/>
                </a:solidFill>
                <a:latin typeface="Arial Black"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Section Slide</a:t>
            </a:r>
          </a:p>
        </p:txBody>
      </p:sp>
      <p:pic>
        <p:nvPicPr>
          <p:cNvPr id="11" name="Picture 2" descr="N:\Corporate\Communications\Images\logos\_Mathematica Policy Research Logo\Mathematica-logo-RGB.png"/>
          <p:cNvPicPr>
            <a:picLocks noChangeAspect="1" noChangeArrowheads="1"/>
          </p:cNvPicPr>
          <p:nvPr userDrawn="1"/>
        </p:nvPicPr>
        <p:blipFill>
          <a:blip r:embed="rId2"/>
          <a:srcRect/>
          <a:stretch>
            <a:fillRect/>
          </a:stretch>
        </p:blipFill>
        <p:spPr bwMode="auto">
          <a:xfrm>
            <a:off x="236452" y="6270042"/>
            <a:ext cx="1378461" cy="456439"/>
          </a:xfrm>
          <a:prstGeom prst="rect">
            <a:avLst/>
          </a:prstGeom>
          <a:noFill/>
        </p:spPr>
      </p:pic>
      <p:sp>
        <p:nvSpPr>
          <p:cNvPr id="12" name="TextBox 11"/>
          <p:cNvSpPr txBox="1"/>
          <p:nvPr userDrawn="1"/>
        </p:nvSpPr>
        <p:spPr>
          <a:xfrm>
            <a:off x="4137660" y="6377940"/>
            <a:ext cx="914400" cy="342900"/>
          </a:xfrm>
          <a:prstGeom prst="rect">
            <a:avLst/>
          </a:prstGeom>
        </p:spPr>
        <p:txBody>
          <a:bodyPr vert="horz" wrap="none" lIns="91440" tIns="45720" rIns="91440" bIns="45720" rtlCol="0" anchor="t">
            <a:normAutofit/>
          </a:bodyPr>
          <a:lstStyle/>
          <a:p>
            <a:pPr algn="ctr">
              <a:spcBef>
                <a:spcPct val="20000"/>
              </a:spcBef>
            </a:pPr>
            <a:fld id="{9A1C2BF7-17A1-4718-8BD8-563E813054B3}" type="slidenum">
              <a:rPr lang="en-US" sz="1200" b="0" smtClean="0">
                <a:solidFill>
                  <a:srgbClr val="10335A"/>
                </a:solidFill>
                <a:latin typeface="+mn-lt"/>
                <a:cs typeface="Arial Black"/>
              </a:rPr>
              <a:pPr algn="ctr">
                <a:spcBef>
                  <a:spcPct val="20000"/>
                </a:spcBef>
              </a:pPr>
              <a:t>‹#›</a:t>
            </a:fld>
            <a:endParaRPr lang="en-US" sz="1200" b="0" dirty="0" smtClean="0">
              <a:solidFill>
                <a:srgbClr val="10335A"/>
              </a:solidFill>
              <a:latin typeface="+mn-lt"/>
              <a:cs typeface="Arial Black"/>
            </a:endParaRPr>
          </a:p>
        </p:txBody>
      </p:sp>
    </p:spTree>
    <p:extLst>
      <p:ext uri="{BB962C8B-B14F-4D97-AF65-F5344CB8AC3E}">
        <p14:creationId xmlns:p14="http://schemas.microsoft.com/office/powerpoint/2010/main" val="198802338"/>
      </p:ext>
    </p:extLst>
  </p:cSld>
  <p:clrMapOvr>
    <a:masterClrMapping/>
  </p:clrMapOvr>
  <p:transition spd="slow">
    <p:push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ab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ctr">
              <a:defRPr>
                <a:solidFill>
                  <a:srgbClr val="10335A"/>
                </a:solidFill>
              </a:defRPr>
            </a:lvl1pPr>
          </a:lstStyle>
          <a:p>
            <a:r>
              <a:rPr lang="en-US" dirty="0" smtClean="0"/>
              <a:t>Table Title</a:t>
            </a:r>
            <a:endParaRPr lang="en-US" dirty="0"/>
          </a:p>
        </p:txBody>
      </p:sp>
      <p:sp>
        <p:nvSpPr>
          <p:cNvPr id="4" name="TextBox 3"/>
          <p:cNvSpPr txBox="1"/>
          <p:nvPr/>
        </p:nvSpPr>
        <p:spPr>
          <a:xfrm>
            <a:off x="4137660" y="6377940"/>
            <a:ext cx="914400" cy="342900"/>
          </a:xfrm>
          <a:prstGeom prst="rect">
            <a:avLst/>
          </a:prstGeom>
        </p:spPr>
        <p:txBody>
          <a:bodyPr vert="horz" wrap="none" lIns="91440" tIns="45720" rIns="91440" bIns="45720" rtlCol="0" anchor="t">
            <a:normAutofit/>
          </a:bodyPr>
          <a:lstStyle/>
          <a:p>
            <a:pPr algn="ctr">
              <a:spcBef>
                <a:spcPct val="20000"/>
              </a:spcBef>
            </a:pPr>
            <a:fld id="{9A1C2BF7-17A1-4718-8BD8-563E813054B3}" type="slidenum">
              <a:rPr lang="en-US" sz="1200" b="0" smtClean="0">
                <a:solidFill>
                  <a:srgbClr val="10335A"/>
                </a:solidFill>
                <a:latin typeface="+mn-lt"/>
                <a:cs typeface="Arial Black"/>
              </a:rPr>
              <a:pPr algn="ctr">
                <a:spcBef>
                  <a:spcPct val="20000"/>
                </a:spcBef>
              </a:pPr>
              <a:t>‹#›</a:t>
            </a:fld>
            <a:endParaRPr lang="en-US" sz="1200" b="0" dirty="0" smtClean="0">
              <a:solidFill>
                <a:srgbClr val="10335A"/>
              </a:solidFill>
              <a:latin typeface="+mn-lt"/>
              <a:cs typeface="Arial Black"/>
            </a:endParaRPr>
          </a:p>
        </p:txBody>
      </p:sp>
      <p:sp>
        <p:nvSpPr>
          <p:cNvPr id="8" name="Text Placeholder 7"/>
          <p:cNvSpPr>
            <a:spLocks noGrp="1"/>
          </p:cNvSpPr>
          <p:nvPr>
            <p:ph type="body" sz="quarter" idx="10" hasCustomPrompt="1"/>
          </p:nvPr>
        </p:nvSpPr>
        <p:spPr>
          <a:xfrm>
            <a:off x="354983" y="5272161"/>
            <a:ext cx="8443782" cy="914400"/>
          </a:xfrm>
        </p:spPr>
        <p:txBody>
          <a:bodyPr>
            <a:noAutofit/>
          </a:bodyPr>
          <a:lstStyle>
            <a:lvl1pPr marL="709613" indent="-1074738">
              <a:buNone/>
              <a:defRPr sz="1400" baseline="0">
                <a:solidFill>
                  <a:srgbClr val="10335A"/>
                </a:solidFill>
              </a:defRPr>
            </a:lvl1pPr>
            <a:lvl2pPr>
              <a:defRPr sz="1200"/>
            </a:lvl2pPr>
            <a:lvl3pPr>
              <a:defRPr sz="1200"/>
            </a:lvl3pPr>
            <a:lvl4pPr>
              <a:defRPr sz="1200"/>
            </a:lvl4pPr>
            <a:lvl5pPr>
              <a:defRPr sz="1200"/>
            </a:lvl5pPr>
          </a:lstStyle>
          <a:p>
            <a:pPr lvl="0"/>
            <a:r>
              <a:rPr lang="en-US" dirty="0" smtClean="0"/>
              <a:t>Add Source and Notes here.</a:t>
            </a:r>
          </a:p>
        </p:txBody>
      </p:sp>
      <p:sp>
        <p:nvSpPr>
          <p:cNvPr id="10" name="Table Placeholder 9"/>
          <p:cNvSpPr>
            <a:spLocks noGrp="1"/>
          </p:cNvSpPr>
          <p:nvPr>
            <p:ph type="tbl" sz="quarter" idx="11"/>
          </p:nvPr>
        </p:nvSpPr>
        <p:spPr>
          <a:xfrm>
            <a:off x="354983" y="1045029"/>
            <a:ext cx="8443782" cy="4105469"/>
          </a:xfrm>
        </p:spPr>
        <p:txBody>
          <a:bodyPr/>
          <a:lstStyle>
            <a:lvl1pPr>
              <a:buNone/>
              <a:defRPr>
                <a:solidFill>
                  <a:srgbClr val="10335A"/>
                </a:solidFill>
              </a:defRPr>
            </a:lvl1pPr>
          </a:lstStyle>
          <a:p>
            <a:r>
              <a:rPr lang="en-US" dirty="0" smtClean="0"/>
              <a:t>Click icon to add table</a:t>
            </a:r>
            <a:endParaRPr lang="en-US" dirty="0"/>
          </a:p>
        </p:txBody>
      </p:sp>
      <p:pic>
        <p:nvPicPr>
          <p:cNvPr id="12" name="Picture 2" descr="N:\Corporate\Communications\Images\logos\_Mathematica Policy Research Logo\Mathematica-logo-RGB.png"/>
          <p:cNvPicPr>
            <a:picLocks noChangeAspect="1" noChangeArrowheads="1"/>
          </p:cNvPicPr>
          <p:nvPr userDrawn="1"/>
        </p:nvPicPr>
        <p:blipFill>
          <a:blip r:embed="rId2"/>
          <a:srcRect/>
          <a:stretch>
            <a:fillRect/>
          </a:stretch>
        </p:blipFill>
        <p:spPr bwMode="auto">
          <a:xfrm>
            <a:off x="236452" y="6270042"/>
            <a:ext cx="1378461" cy="456439"/>
          </a:xfrm>
          <a:prstGeom prst="rect">
            <a:avLst/>
          </a:prstGeom>
          <a:noFill/>
        </p:spPr>
      </p:pic>
    </p:spTree>
    <p:extLst>
      <p:ext uri="{BB962C8B-B14F-4D97-AF65-F5344CB8AC3E}">
        <p14:creationId xmlns:p14="http://schemas.microsoft.com/office/powerpoint/2010/main" val="3375105570"/>
      </p:ext>
    </p:extLst>
  </p:cSld>
  <p:clrMapOvr>
    <a:masterClrMapping/>
  </p:clrMapOvr>
  <p:transition spd="slow">
    <p:push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Figure or Char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ctr">
              <a:defRPr>
                <a:solidFill>
                  <a:srgbClr val="10335A"/>
                </a:solidFill>
              </a:defRPr>
            </a:lvl1pPr>
          </a:lstStyle>
          <a:p>
            <a:r>
              <a:rPr lang="en-US" dirty="0" smtClean="0"/>
              <a:t>Figure or Chart Title</a:t>
            </a:r>
            <a:endParaRPr lang="en-US" dirty="0"/>
          </a:p>
        </p:txBody>
      </p:sp>
      <p:sp>
        <p:nvSpPr>
          <p:cNvPr id="4" name="TextBox 3"/>
          <p:cNvSpPr txBox="1"/>
          <p:nvPr/>
        </p:nvSpPr>
        <p:spPr>
          <a:xfrm>
            <a:off x="4137660" y="6377940"/>
            <a:ext cx="914400" cy="342900"/>
          </a:xfrm>
          <a:prstGeom prst="rect">
            <a:avLst/>
          </a:prstGeom>
        </p:spPr>
        <p:txBody>
          <a:bodyPr vert="horz" wrap="none" lIns="91440" tIns="45720" rIns="91440" bIns="45720" rtlCol="0" anchor="t">
            <a:normAutofit/>
          </a:bodyPr>
          <a:lstStyle/>
          <a:p>
            <a:pPr algn="ctr">
              <a:spcBef>
                <a:spcPct val="20000"/>
              </a:spcBef>
            </a:pPr>
            <a:fld id="{9A1C2BF7-17A1-4718-8BD8-563E813054B3}" type="slidenum">
              <a:rPr lang="en-US" sz="1200" b="0" smtClean="0">
                <a:solidFill>
                  <a:srgbClr val="10335A"/>
                </a:solidFill>
                <a:latin typeface="+mn-lt"/>
                <a:cs typeface="Arial Black"/>
              </a:rPr>
              <a:pPr algn="ctr">
                <a:spcBef>
                  <a:spcPct val="20000"/>
                </a:spcBef>
              </a:pPr>
              <a:t>‹#›</a:t>
            </a:fld>
            <a:endParaRPr lang="en-US" sz="1200" b="0" dirty="0" smtClean="0">
              <a:solidFill>
                <a:srgbClr val="10335A"/>
              </a:solidFill>
              <a:latin typeface="+mn-lt"/>
              <a:cs typeface="Arial Black"/>
            </a:endParaRPr>
          </a:p>
        </p:txBody>
      </p:sp>
      <p:sp>
        <p:nvSpPr>
          <p:cNvPr id="5" name="Text Placeholder 7"/>
          <p:cNvSpPr>
            <a:spLocks noGrp="1"/>
          </p:cNvSpPr>
          <p:nvPr>
            <p:ph type="body" sz="quarter" idx="10"/>
          </p:nvPr>
        </p:nvSpPr>
        <p:spPr>
          <a:xfrm>
            <a:off x="354983" y="5272161"/>
            <a:ext cx="8443782" cy="914400"/>
          </a:xfrm>
        </p:spPr>
        <p:txBody>
          <a:bodyPr>
            <a:noAutofit/>
          </a:bodyPr>
          <a:lstStyle>
            <a:lvl1pPr marL="709613" indent="-1074738">
              <a:buNone/>
              <a:defRPr sz="1400" baseline="0">
                <a:solidFill>
                  <a:srgbClr val="10335A"/>
                </a:solidFill>
              </a:defRPr>
            </a:lvl1pPr>
            <a:lvl2pPr>
              <a:defRPr sz="1200"/>
            </a:lvl2pPr>
            <a:lvl3pPr>
              <a:defRPr sz="1200"/>
            </a:lvl3pPr>
            <a:lvl4pPr>
              <a:defRPr sz="1200"/>
            </a:lvl4pPr>
            <a:lvl5pPr>
              <a:defRPr sz="1200"/>
            </a:lvl5pPr>
          </a:lstStyle>
          <a:p>
            <a:pPr lvl="0"/>
            <a:r>
              <a:rPr lang="en-US" smtClean="0"/>
              <a:t>Click to edit Master text styles</a:t>
            </a:r>
          </a:p>
        </p:txBody>
      </p:sp>
      <p:sp>
        <p:nvSpPr>
          <p:cNvPr id="7" name="Chart Placeholder 6"/>
          <p:cNvSpPr>
            <a:spLocks noGrp="1"/>
          </p:cNvSpPr>
          <p:nvPr>
            <p:ph type="chart" sz="quarter" idx="11"/>
          </p:nvPr>
        </p:nvSpPr>
        <p:spPr>
          <a:xfrm>
            <a:off x="354983" y="1035698"/>
            <a:ext cx="8443782" cy="4124131"/>
          </a:xfrm>
          <a:prstGeom prst="roundRect">
            <a:avLst>
              <a:gd name="adj" fmla="val 0"/>
            </a:avLst>
          </a:prstGeom>
        </p:spPr>
        <p:txBody>
          <a:bodyPr/>
          <a:lstStyle>
            <a:lvl1pPr>
              <a:buNone/>
              <a:defRPr>
                <a:solidFill>
                  <a:srgbClr val="10335A"/>
                </a:solidFill>
              </a:defRPr>
            </a:lvl1pPr>
          </a:lstStyle>
          <a:p>
            <a:r>
              <a:rPr lang="en-US" dirty="0" smtClean="0"/>
              <a:t>Click icon to add chart</a:t>
            </a:r>
            <a:endParaRPr lang="en-US" dirty="0"/>
          </a:p>
        </p:txBody>
      </p:sp>
      <p:pic>
        <p:nvPicPr>
          <p:cNvPr id="11" name="Picture 2" descr="N:\Corporate\Communications\Images\logos\_Mathematica Policy Research Logo\Mathematica-logo-RGB.png"/>
          <p:cNvPicPr>
            <a:picLocks noChangeAspect="1" noChangeArrowheads="1"/>
          </p:cNvPicPr>
          <p:nvPr userDrawn="1"/>
        </p:nvPicPr>
        <p:blipFill>
          <a:blip r:embed="rId2"/>
          <a:srcRect/>
          <a:stretch>
            <a:fillRect/>
          </a:stretch>
        </p:blipFill>
        <p:spPr bwMode="auto">
          <a:xfrm>
            <a:off x="236452" y="6270042"/>
            <a:ext cx="1378461" cy="456439"/>
          </a:xfrm>
          <a:prstGeom prst="rect">
            <a:avLst/>
          </a:prstGeom>
          <a:noFill/>
        </p:spPr>
      </p:pic>
    </p:spTree>
    <p:extLst>
      <p:ext uri="{BB962C8B-B14F-4D97-AF65-F5344CB8AC3E}">
        <p14:creationId xmlns:p14="http://schemas.microsoft.com/office/powerpoint/2010/main" val="2655450507"/>
      </p:ext>
    </p:extLst>
  </p:cSld>
  <p:clrMapOvr>
    <a:masterClrMapping/>
  </p:clrMapOvr>
  <p:transition spd="slow">
    <p:push di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solidFill>
                  <a:srgbClr val="10335A"/>
                </a:solidFill>
              </a:defRPr>
            </a:lvl1pPr>
          </a:lstStyle>
          <a:p>
            <a:r>
              <a:rPr lang="en-US" smtClean="0"/>
              <a:t>Click to edit Master title style</a:t>
            </a:r>
            <a:endParaRPr lang="en-US" dirty="0"/>
          </a:p>
        </p:txBody>
      </p:sp>
      <p:pic>
        <p:nvPicPr>
          <p:cNvPr id="8" name="Picture 2" descr="N:\Corporate\Communications\Images\logos\_Mathematica Policy Research Logo\Mathematica-logo-RGB.png"/>
          <p:cNvPicPr>
            <a:picLocks noChangeAspect="1" noChangeArrowheads="1"/>
          </p:cNvPicPr>
          <p:nvPr userDrawn="1"/>
        </p:nvPicPr>
        <p:blipFill>
          <a:blip r:embed="rId2"/>
          <a:srcRect/>
          <a:stretch>
            <a:fillRect/>
          </a:stretch>
        </p:blipFill>
        <p:spPr bwMode="auto">
          <a:xfrm>
            <a:off x="236452" y="6270042"/>
            <a:ext cx="1378461" cy="456439"/>
          </a:xfrm>
          <a:prstGeom prst="rect">
            <a:avLst/>
          </a:prstGeom>
          <a:noFill/>
        </p:spPr>
      </p:pic>
      <p:sp>
        <p:nvSpPr>
          <p:cNvPr id="10" name="TextBox 9"/>
          <p:cNvSpPr txBox="1"/>
          <p:nvPr userDrawn="1"/>
        </p:nvSpPr>
        <p:spPr>
          <a:xfrm>
            <a:off x="4137660" y="6377940"/>
            <a:ext cx="914400" cy="342900"/>
          </a:xfrm>
          <a:prstGeom prst="rect">
            <a:avLst/>
          </a:prstGeom>
        </p:spPr>
        <p:txBody>
          <a:bodyPr vert="horz" wrap="none" lIns="91440" tIns="45720" rIns="91440" bIns="45720" rtlCol="0" anchor="t">
            <a:normAutofit/>
          </a:bodyPr>
          <a:lstStyle/>
          <a:p>
            <a:pPr algn="ctr">
              <a:spcBef>
                <a:spcPct val="20000"/>
              </a:spcBef>
            </a:pPr>
            <a:fld id="{9A1C2BF7-17A1-4718-8BD8-563E813054B3}" type="slidenum">
              <a:rPr lang="en-US" sz="1200" b="0" smtClean="0">
                <a:solidFill>
                  <a:srgbClr val="10335A"/>
                </a:solidFill>
                <a:latin typeface="+mn-lt"/>
                <a:cs typeface="Arial Black"/>
              </a:rPr>
              <a:pPr algn="ctr">
                <a:spcBef>
                  <a:spcPct val="20000"/>
                </a:spcBef>
              </a:pPr>
              <a:t>‹#›</a:t>
            </a:fld>
            <a:endParaRPr lang="en-US" sz="1200" b="0" dirty="0" smtClean="0">
              <a:solidFill>
                <a:srgbClr val="10335A"/>
              </a:solidFill>
              <a:latin typeface="+mn-lt"/>
              <a:cs typeface="Arial Black"/>
            </a:endParaRPr>
          </a:p>
        </p:txBody>
      </p:sp>
    </p:spTree>
    <p:extLst>
      <p:ext uri="{BB962C8B-B14F-4D97-AF65-F5344CB8AC3E}">
        <p14:creationId xmlns:p14="http://schemas.microsoft.com/office/powerpoint/2010/main" val="46134648"/>
      </p:ext>
    </p:extLst>
  </p:cSld>
  <p:clrMapOvr>
    <a:masterClrMapping/>
  </p:clrMapOvr>
  <p:transition spd="slow">
    <p:push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cSld name="Title and Bullets --no banner graphic">
    <p:spTree>
      <p:nvGrpSpPr>
        <p:cNvPr id="1" name=""/>
        <p:cNvGrpSpPr/>
        <p:nvPr/>
      </p:nvGrpSpPr>
      <p:grpSpPr>
        <a:xfrm>
          <a:off x="0" y="0"/>
          <a:ext cx="0" cy="0"/>
          <a:chOff x="0" y="0"/>
          <a:chExt cx="0" cy="0"/>
        </a:xfrm>
      </p:grpSpPr>
      <p:sp>
        <p:nvSpPr>
          <p:cNvPr id="5" name="Content Placeholder 2"/>
          <p:cNvSpPr>
            <a:spLocks noGrp="1"/>
          </p:cNvSpPr>
          <p:nvPr>
            <p:ph idx="13"/>
          </p:nvPr>
        </p:nvSpPr>
        <p:spPr>
          <a:xfrm>
            <a:off x="996696" y="1325880"/>
            <a:ext cx="7368988" cy="4102474"/>
          </a:xfrm>
        </p:spPr>
        <p:txBody>
          <a:bodyPr/>
          <a:lstStyle>
            <a:lvl1pPr>
              <a:buClr>
                <a:srgbClr val="CE1141"/>
              </a:buClr>
              <a:buSzPct val="125000"/>
              <a:buFont typeface="Wingdings" pitchFamily="2" charset="2"/>
              <a:buChar char="§"/>
              <a:defRPr lang="en-US" sz="2400" b="1" kern="1200" dirty="0" smtClean="0">
                <a:solidFill>
                  <a:schemeClr val="tx1"/>
                </a:solidFill>
                <a:latin typeface="Arial" pitchFamily="34" charset="0"/>
                <a:ea typeface="+mj-ea"/>
                <a:cs typeface="Arial" pitchFamily="34" charset="0"/>
              </a:defRPr>
            </a:lvl1pPr>
            <a:lvl2pPr>
              <a:buClr>
                <a:srgbClr val="CE1141"/>
              </a:buClr>
              <a:defRPr sz="2000" b="1">
                <a:solidFill>
                  <a:schemeClr val="tx1"/>
                </a:solidFill>
                <a:latin typeface="Arial" pitchFamily="34" charset="0"/>
                <a:cs typeface="Arial" pitchFamily="34" charset="0"/>
              </a:defRPr>
            </a:lvl2pPr>
            <a:lvl3pPr>
              <a:buClr>
                <a:srgbClr val="CE1141"/>
              </a:buClr>
              <a:defRPr sz="2000">
                <a:solidFill>
                  <a:schemeClr val="tx1"/>
                </a:solidFill>
                <a:latin typeface="Arial" pitchFamily="34" charset="0"/>
                <a:cs typeface="Arial" pitchFamily="34" charset="0"/>
              </a:defRPr>
            </a:lvl3pPr>
            <a:lvl4pPr>
              <a:buClr>
                <a:srgbClr val="CE1141"/>
              </a:buClr>
              <a:defRPr>
                <a:solidFill>
                  <a:schemeClr val="tx1"/>
                </a:solidFill>
                <a:latin typeface="Arial" pitchFamily="34" charset="0"/>
                <a:cs typeface="Arial" pitchFamily="34" charset="0"/>
              </a:defRPr>
            </a:lvl4pPr>
            <a:lvl5pPr>
              <a:buClr>
                <a:srgbClr val="CE1141"/>
              </a:buClr>
              <a:defRPr>
                <a:solidFill>
                  <a:schemeClr val="tx1"/>
                </a:solidFill>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768096" y="27432"/>
            <a:ext cx="7395881" cy="667512"/>
          </a:xfrm>
        </p:spPr>
        <p:txBody>
          <a:bodyPr/>
          <a:lstStyle>
            <a:lvl1pPr>
              <a:defRPr sz="2800" b="1">
                <a:solidFill>
                  <a:schemeClr val="tx1"/>
                </a:solidFill>
                <a:latin typeface="Arial" pitchFamily="34" charset="0"/>
                <a:cs typeface="Arial" pitchFamily="34" charset="0"/>
              </a:defRPr>
            </a:lvl1pPr>
          </a:lstStyle>
          <a:p>
            <a:r>
              <a:rPr lang="en-US" smtClean="0"/>
              <a:t>Click to edit Master title style</a:t>
            </a:r>
            <a:endParaRPr lang="en-US" dirty="0"/>
          </a:p>
        </p:txBody>
      </p:sp>
      <p:pic>
        <p:nvPicPr>
          <p:cNvPr id="7" name="Picture 2" descr="N:\Corporate\Communications\Images\logos\_Mathematica Policy Research Logo\Mathematica-logo-RGB.png"/>
          <p:cNvPicPr>
            <a:picLocks noChangeAspect="1" noChangeArrowheads="1"/>
          </p:cNvPicPr>
          <p:nvPr userDrawn="1"/>
        </p:nvPicPr>
        <p:blipFill>
          <a:blip r:embed="rId2"/>
          <a:srcRect/>
          <a:stretch>
            <a:fillRect/>
          </a:stretch>
        </p:blipFill>
        <p:spPr bwMode="auto">
          <a:xfrm>
            <a:off x="236452" y="6270042"/>
            <a:ext cx="1378461" cy="456439"/>
          </a:xfrm>
          <a:prstGeom prst="rect">
            <a:avLst/>
          </a:prstGeom>
          <a:noFill/>
        </p:spPr>
      </p:pic>
      <p:sp>
        <p:nvSpPr>
          <p:cNvPr id="8" name="TextBox 7"/>
          <p:cNvSpPr txBox="1"/>
          <p:nvPr userDrawn="1"/>
        </p:nvSpPr>
        <p:spPr>
          <a:xfrm>
            <a:off x="4137660" y="6377940"/>
            <a:ext cx="914400" cy="342900"/>
          </a:xfrm>
          <a:prstGeom prst="rect">
            <a:avLst/>
          </a:prstGeom>
        </p:spPr>
        <p:txBody>
          <a:bodyPr vert="horz" wrap="none" lIns="91440" tIns="45720" rIns="91440" bIns="45720" rtlCol="0" anchor="t">
            <a:normAutofit/>
          </a:bodyPr>
          <a:lstStyle/>
          <a:p>
            <a:pPr algn="ctr">
              <a:spcBef>
                <a:spcPct val="20000"/>
              </a:spcBef>
            </a:pPr>
            <a:fld id="{9A1C2BF7-17A1-4718-8BD8-563E813054B3}" type="slidenum">
              <a:rPr lang="en-US" sz="1200" b="0" smtClean="0">
                <a:solidFill>
                  <a:srgbClr val="10335A"/>
                </a:solidFill>
                <a:latin typeface="+mn-lt"/>
                <a:cs typeface="Arial Black"/>
              </a:rPr>
              <a:pPr algn="ctr">
                <a:spcBef>
                  <a:spcPct val="20000"/>
                </a:spcBef>
              </a:pPr>
              <a:t>‹#›</a:t>
            </a:fld>
            <a:endParaRPr lang="en-US" sz="1200" b="0" dirty="0" smtClean="0">
              <a:solidFill>
                <a:srgbClr val="10335A"/>
              </a:solidFill>
              <a:latin typeface="+mn-lt"/>
              <a:cs typeface="Arial Black"/>
            </a:endParaRPr>
          </a:p>
        </p:txBody>
      </p:sp>
    </p:spTree>
    <p:extLst>
      <p:ext uri="{BB962C8B-B14F-4D97-AF65-F5344CB8AC3E}">
        <p14:creationId xmlns:p14="http://schemas.microsoft.com/office/powerpoint/2010/main" val="2747573117"/>
      </p:ext>
    </p:extLst>
  </p:cSld>
  <p:clrMapOvr>
    <a:masterClrMapping/>
  </p:clrMapOvr>
  <p:transition spd="slow">
    <p:push di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0" name="Picture 2" descr="N:\Corporate\Communications\Images\logos\_Mathematica Policy Research Logo\Mathematica-logo-RGB.png"/>
          <p:cNvPicPr>
            <a:picLocks noChangeAspect="1" noChangeArrowheads="1"/>
          </p:cNvPicPr>
          <p:nvPr userDrawn="1"/>
        </p:nvPicPr>
        <p:blipFill>
          <a:blip r:embed="rId2"/>
          <a:srcRect/>
          <a:stretch>
            <a:fillRect/>
          </a:stretch>
        </p:blipFill>
        <p:spPr bwMode="auto">
          <a:xfrm>
            <a:off x="236452" y="6270042"/>
            <a:ext cx="1378461" cy="456439"/>
          </a:xfrm>
          <a:prstGeom prst="rect">
            <a:avLst/>
          </a:prstGeom>
          <a:noFill/>
        </p:spPr>
      </p:pic>
      <p:sp>
        <p:nvSpPr>
          <p:cNvPr id="12" name="TextBox 11"/>
          <p:cNvSpPr txBox="1"/>
          <p:nvPr userDrawn="1"/>
        </p:nvSpPr>
        <p:spPr>
          <a:xfrm>
            <a:off x="4137660" y="6377940"/>
            <a:ext cx="914400" cy="342900"/>
          </a:xfrm>
          <a:prstGeom prst="rect">
            <a:avLst/>
          </a:prstGeom>
        </p:spPr>
        <p:txBody>
          <a:bodyPr vert="horz" wrap="none" lIns="91440" tIns="45720" rIns="91440" bIns="45720" rtlCol="0" anchor="t">
            <a:normAutofit/>
          </a:bodyPr>
          <a:lstStyle/>
          <a:p>
            <a:pPr algn="ctr">
              <a:spcBef>
                <a:spcPct val="20000"/>
              </a:spcBef>
            </a:pPr>
            <a:fld id="{9A1C2BF7-17A1-4718-8BD8-563E813054B3}" type="slidenum">
              <a:rPr lang="en-US" sz="1200" b="0" smtClean="0">
                <a:solidFill>
                  <a:srgbClr val="10335A"/>
                </a:solidFill>
                <a:latin typeface="+mn-lt"/>
                <a:cs typeface="Arial Black"/>
              </a:rPr>
              <a:pPr algn="ctr">
                <a:spcBef>
                  <a:spcPct val="20000"/>
                </a:spcBef>
              </a:pPr>
              <a:t>‹#›</a:t>
            </a:fld>
            <a:endParaRPr lang="en-US" sz="1200" b="0" dirty="0" smtClean="0">
              <a:solidFill>
                <a:srgbClr val="10335A"/>
              </a:solidFill>
              <a:latin typeface="+mn-lt"/>
              <a:cs typeface="Arial Black"/>
            </a:endParaRPr>
          </a:p>
        </p:txBody>
      </p:sp>
    </p:spTree>
    <p:extLst>
      <p:ext uri="{BB962C8B-B14F-4D97-AF65-F5344CB8AC3E}">
        <p14:creationId xmlns:p14="http://schemas.microsoft.com/office/powerpoint/2010/main" val="1357459238"/>
      </p:ext>
    </p:extLst>
  </p:cSld>
  <p:clrMapOvr>
    <a:masterClrMapping/>
  </p:clrMapOvr>
  <p:transition spd="slow">
    <p:push di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pic>
        <p:nvPicPr>
          <p:cNvPr id="6" name="Picture 2" descr="N:\Corporate\Communications\Images\logos\_Mathematica Policy Research Logo\Mathematica-logo-RGB.png"/>
          <p:cNvPicPr>
            <a:picLocks noChangeAspect="1" noChangeArrowheads="1"/>
          </p:cNvPicPr>
          <p:nvPr userDrawn="1"/>
        </p:nvPicPr>
        <p:blipFill>
          <a:blip r:embed="rId2"/>
          <a:srcRect/>
          <a:stretch>
            <a:fillRect/>
          </a:stretch>
        </p:blipFill>
        <p:spPr bwMode="auto">
          <a:xfrm>
            <a:off x="236452" y="6270042"/>
            <a:ext cx="1378461" cy="456439"/>
          </a:xfrm>
          <a:prstGeom prst="rect">
            <a:avLst/>
          </a:prstGeom>
          <a:noFill/>
        </p:spPr>
      </p:pic>
      <p:sp>
        <p:nvSpPr>
          <p:cNvPr id="7" name="TextBox 6"/>
          <p:cNvSpPr txBox="1"/>
          <p:nvPr userDrawn="1"/>
        </p:nvSpPr>
        <p:spPr>
          <a:xfrm>
            <a:off x="4137660" y="6377940"/>
            <a:ext cx="914400" cy="342900"/>
          </a:xfrm>
          <a:prstGeom prst="rect">
            <a:avLst/>
          </a:prstGeom>
        </p:spPr>
        <p:txBody>
          <a:bodyPr vert="horz" wrap="none" lIns="91440" tIns="45720" rIns="91440" bIns="45720" rtlCol="0" anchor="t">
            <a:normAutofit/>
          </a:bodyPr>
          <a:lstStyle/>
          <a:p>
            <a:pPr algn="ctr">
              <a:spcBef>
                <a:spcPct val="20000"/>
              </a:spcBef>
            </a:pPr>
            <a:fld id="{9A1C2BF7-17A1-4718-8BD8-563E813054B3}" type="slidenum">
              <a:rPr lang="en-US" sz="1200" b="0" smtClean="0">
                <a:solidFill>
                  <a:srgbClr val="10335A"/>
                </a:solidFill>
                <a:latin typeface="+mn-lt"/>
                <a:cs typeface="Arial Black"/>
              </a:rPr>
              <a:pPr algn="ctr">
                <a:spcBef>
                  <a:spcPct val="20000"/>
                </a:spcBef>
              </a:pPr>
              <a:t>‹#›</a:t>
            </a:fld>
            <a:endParaRPr lang="en-US" sz="1200" b="0" dirty="0" smtClean="0">
              <a:solidFill>
                <a:srgbClr val="10335A"/>
              </a:solidFill>
              <a:latin typeface="+mn-lt"/>
              <a:cs typeface="Arial Black"/>
            </a:endParaRPr>
          </a:p>
        </p:txBody>
      </p:sp>
    </p:spTree>
    <p:extLst>
      <p:ext uri="{BB962C8B-B14F-4D97-AF65-F5344CB8AC3E}">
        <p14:creationId xmlns:p14="http://schemas.microsoft.com/office/powerpoint/2010/main" val="1293015077"/>
      </p:ext>
    </p:extLst>
  </p:cSld>
  <p:clrMapOvr>
    <a:masterClrMapping/>
  </p:clrMapOvr>
  <p:transition spd="slow">
    <p:push di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2120" y="274638"/>
            <a:ext cx="8674812" cy="648223"/>
          </a:xfrm>
          <a:prstGeom prst="rect">
            <a:avLst/>
          </a:prstGeom>
          <a:ln>
            <a:noFill/>
          </a:ln>
        </p:spPr>
        <p:txBody>
          <a:bodyPr vert="horz" lIns="0" tIns="0" rIns="0" bIns="0" rtlCol="0" anchor="t"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176867"/>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9" name="Straight Connector 8"/>
          <p:cNvCxnSpPr/>
          <p:nvPr/>
        </p:nvCxnSpPr>
        <p:spPr>
          <a:xfrm>
            <a:off x="232120" y="922861"/>
            <a:ext cx="8674812" cy="1588"/>
          </a:xfrm>
          <a:prstGeom prst="line">
            <a:avLst/>
          </a:prstGeom>
          <a:ln w="50800" cap="flat" cmpd="sng" algn="ctr">
            <a:solidFill>
              <a:srgbClr val="E70033"/>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232120" y="6149338"/>
            <a:ext cx="8674812" cy="1588"/>
          </a:xfrm>
          <a:prstGeom prst="line">
            <a:avLst/>
          </a:prstGeom>
          <a:ln w="12700" cap="flat" cmpd="sng" algn="ctr">
            <a:solidFill>
              <a:srgbClr val="E70033"/>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28680119"/>
      </p:ext>
    </p:extLst>
  </p:cSld>
  <p:clrMap bg1="lt1" tx1="dk1" bg2="lt2" tx2="dk2" accent1="accent1" accent2="accent2" accent3="accent3" accent4="accent4" accent5="accent5" accent6="accent6" hlink="hlink" folHlink="folHlink"/>
  <p:sldLayoutIdLst>
    <p:sldLayoutId id="2147483685" r:id="rId1"/>
    <p:sldLayoutId id="2147483687" r:id="rId2"/>
    <p:sldLayoutId id="2147483689" r:id="rId3"/>
    <p:sldLayoutId id="2147483690" r:id="rId4"/>
    <p:sldLayoutId id="2147483691" r:id="rId5"/>
    <p:sldLayoutId id="2147483692" r:id="rId6"/>
    <p:sldLayoutId id="2147483694" r:id="rId7"/>
    <p:sldLayoutId id="2147483695" r:id="rId8"/>
    <p:sldLayoutId id="2147483696" r:id="rId9"/>
  </p:sldLayoutIdLst>
  <p:transition spd="slow">
    <p:push dir="d"/>
  </p:transition>
  <p:timing>
    <p:tnLst>
      <p:par>
        <p:cTn id="1" dur="indefinite" restart="never" nodeType="tmRoot"/>
      </p:par>
    </p:tnLst>
  </p:timing>
  <p:hf sldNum="0" hdr="0" ftr="0" dt="0"/>
  <p:txStyles>
    <p:titleStyle>
      <a:lvl1pPr algn="ctr" defTabSz="457200" rtl="0" eaLnBrk="1" latinLnBrk="0" hangingPunct="1">
        <a:spcBef>
          <a:spcPct val="0"/>
        </a:spcBef>
        <a:buNone/>
        <a:defRPr sz="2800" kern="1200">
          <a:solidFill>
            <a:srgbClr val="10335A"/>
          </a:solidFill>
          <a:latin typeface="Arial Black"/>
          <a:ea typeface="+mj-ea"/>
          <a:cs typeface="Arial Black"/>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mailto:JMarkesich@mathematica-mpr.com"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mailto:SHarrington@mathematica-mpr.com" TargetMode="External"/><Relationship Id="rId5" Type="http://schemas.openxmlformats.org/officeDocument/2006/relationships/hyperlink" Target="mailto:NDarter@mathematica-mpr.com" TargetMode="External"/><Relationship Id="rId4" Type="http://schemas.openxmlformats.org/officeDocument/2006/relationships/hyperlink" Target="mailto:SMarsh@mathematica-mpr.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Best Practices for Implementing a Paradata </a:t>
            </a:r>
            <a:r>
              <a:rPr lang="en-US" dirty="0" smtClean="0"/>
              <a:t>Warehouse</a:t>
            </a:r>
            <a:endParaRPr lang="en-US" dirty="0"/>
          </a:p>
        </p:txBody>
      </p:sp>
      <p:sp>
        <p:nvSpPr>
          <p:cNvPr id="3" name="Subtitle 2"/>
          <p:cNvSpPr>
            <a:spLocks noGrp="1"/>
          </p:cNvSpPr>
          <p:nvPr>
            <p:ph type="subTitle" idx="1"/>
          </p:nvPr>
        </p:nvSpPr>
        <p:spPr>
          <a:xfrm>
            <a:off x="2895707" y="3851910"/>
            <a:ext cx="5334480" cy="594788"/>
          </a:xfrm>
        </p:spPr>
        <p:txBody>
          <a:bodyPr>
            <a:normAutofit fontScale="92500" lnSpcReduction="20000"/>
          </a:bodyPr>
          <a:lstStyle/>
          <a:p>
            <a:r>
              <a:rPr lang="en-US" dirty="0" smtClean="0"/>
              <a:t>Presentation at the Washington Statistical Society Mini-Conference on Paradata</a:t>
            </a:r>
          </a:p>
          <a:p>
            <a:r>
              <a:rPr lang="en-US" dirty="0" smtClean="0"/>
              <a:t>Washington, D.C.</a:t>
            </a:r>
          </a:p>
        </p:txBody>
      </p:sp>
      <p:sp>
        <p:nvSpPr>
          <p:cNvPr id="5" name="Text Placeholder 4"/>
          <p:cNvSpPr>
            <a:spLocks noGrp="1"/>
          </p:cNvSpPr>
          <p:nvPr>
            <p:ph type="body" sz="quarter" idx="11"/>
          </p:nvPr>
        </p:nvSpPr>
        <p:spPr/>
        <p:txBody>
          <a:bodyPr/>
          <a:lstStyle/>
          <a:p>
            <a:pPr lvl="0"/>
            <a:r>
              <a:rPr lang="en-US" dirty="0" smtClean="0"/>
              <a:t>Jason Markesich • Shawn Marsh </a:t>
            </a:r>
          </a:p>
          <a:p>
            <a:pPr lvl="0"/>
            <a:r>
              <a:rPr lang="en-US" dirty="0" smtClean="0"/>
              <a:t>Nathan Darter • Sean Harrington</a:t>
            </a:r>
          </a:p>
          <a:p>
            <a:endParaRPr lang="en-US" dirty="0"/>
          </a:p>
        </p:txBody>
      </p:sp>
      <p:sp>
        <p:nvSpPr>
          <p:cNvPr id="6" name="Text Placeholder 5"/>
          <p:cNvSpPr>
            <a:spLocks noGrp="1"/>
          </p:cNvSpPr>
          <p:nvPr>
            <p:ph type="body" sz="quarter" idx="12"/>
          </p:nvPr>
        </p:nvSpPr>
        <p:spPr/>
        <p:txBody>
          <a:bodyPr/>
          <a:lstStyle/>
          <a:p>
            <a:r>
              <a:rPr lang="en-US" dirty="0" smtClean="0"/>
              <a:t>January 26, 2016</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Ensuring Data Quality Through Standardization and Testing</a:t>
            </a:r>
            <a:endParaRPr lang="en-US" dirty="0"/>
          </a:p>
        </p:txBody>
      </p:sp>
    </p:spTree>
    <p:extLst>
      <p:ext uri="{BB962C8B-B14F-4D97-AF65-F5344CB8AC3E}">
        <p14:creationId xmlns:p14="http://schemas.microsoft.com/office/powerpoint/2010/main" val="29874200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403412" y="1463040"/>
            <a:ext cx="8232588" cy="4346089"/>
          </a:xfrm>
        </p:spPr>
        <p:txBody>
          <a:bodyPr>
            <a:normAutofit/>
          </a:bodyPr>
          <a:lstStyle/>
          <a:p>
            <a:r>
              <a:rPr lang="en-US" sz="2200" dirty="0">
                <a:latin typeface="+mn-lt"/>
              </a:rPr>
              <a:t>A well-thought out and well-executed status code system is critical to ensuring that the cost and production indicators are valid, and to conduct meaningful </a:t>
            </a:r>
            <a:r>
              <a:rPr lang="en-US" sz="2200" dirty="0" smtClean="0">
                <a:latin typeface="+mn-lt"/>
              </a:rPr>
              <a:t>cross-survey analysis</a:t>
            </a:r>
          </a:p>
          <a:p>
            <a:pPr marL="0" indent="0">
              <a:buNone/>
            </a:pPr>
            <a:endParaRPr lang="en-US" sz="2200" dirty="0" smtClean="0">
              <a:latin typeface="+mn-lt"/>
            </a:endParaRPr>
          </a:p>
          <a:p>
            <a:r>
              <a:rPr lang="en-US" sz="2200" dirty="0" smtClean="0"/>
              <a:t>Accurate </a:t>
            </a:r>
            <a:r>
              <a:rPr lang="en-US" sz="2200" dirty="0"/>
              <a:t>reporting of cost information requires that project charge codes are set up </a:t>
            </a:r>
            <a:r>
              <a:rPr lang="en-US" sz="2200" dirty="0" smtClean="0"/>
              <a:t>correctly</a:t>
            </a:r>
          </a:p>
          <a:p>
            <a:pPr marL="0" indent="0">
              <a:buNone/>
            </a:pPr>
            <a:endParaRPr lang="en-US" sz="2200" dirty="0"/>
          </a:p>
          <a:p>
            <a:endParaRPr lang="en-US" sz="2200" dirty="0" smtClean="0">
              <a:latin typeface="+mn-lt"/>
            </a:endParaRPr>
          </a:p>
          <a:p>
            <a:pPr marL="914400" lvl="2" indent="0">
              <a:buNone/>
            </a:pPr>
            <a:endParaRPr lang="en-US" sz="2200" dirty="0">
              <a:latin typeface="+mn-lt"/>
            </a:endParaRPr>
          </a:p>
          <a:p>
            <a:pPr lvl="2"/>
            <a:endParaRPr lang="en-US" dirty="0" smtClean="0"/>
          </a:p>
          <a:p>
            <a:pPr marL="0" indent="0">
              <a:buNone/>
            </a:pPr>
            <a:endParaRPr lang="en-US" dirty="0"/>
          </a:p>
          <a:p>
            <a:pPr marL="0" indent="0">
              <a:buNone/>
            </a:pPr>
            <a:endParaRPr lang="en-US" dirty="0"/>
          </a:p>
          <a:p>
            <a:pPr marL="457200" lvl="1" indent="0">
              <a:buNone/>
            </a:pPr>
            <a:endParaRPr lang="en-US" sz="1800" dirty="0" smtClean="0"/>
          </a:p>
        </p:txBody>
      </p:sp>
      <p:sp>
        <p:nvSpPr>
          <p:cNvPr id="3" name="Title 2"/>
          <p:cNvSpPr>
            <a:spLocks noGrp="1"/>
          </p:cNvSpPr>
          <p:nvPr>
            <p:ph type="title"/>
          </p:nvPr>
        </p:nvSpPr>
        <p:spPr>
          <a:xfrm>
            <a:off x="768096" y="219456"/>
            <a:ext cx="7395881" cy="667512"/>
          </a:xfrm>
        </p:spPr>
        <p:txBody>
          <a:bodyPr>
            <a:normAutofit/>
          </a:bodyPr>
          <a:lstStyle/>
          <a:p>
            <a:pPr lvl="0"/>
            <a:r>
              <a:rPr lang="en-US" dirty="0" smtClean="0">
                <a:solidFill>
                  <a:srgbClr val="10335A"/>
                </a:solidFill>
                <a:latin typeface="Arial Black" panose="020B0A04020102020204" pitchFamily="34" charset="0"/>
              </a:rPr>
              <a:t>Status and Charge Codes</a:t>
            </a:r>
            <a:endParaRPr lang="en-US" dirty="0">
              <a:solidFill>
                <a:srgbClr val="10335A"/>
              </a:solidFill>
              <a:latin typeface="Arial Black" panose="020B0A04020102020204" pitchFamily="34" charset="0"/>
            </a:endParaRPr>
          </a:p>
        </p:txBody>
      </p:sp>
    </p:spTree>
    <p:extLst>
      <p:ext uri="{BB962C8B-B14F-4D97-AF65-F5344CB8AC3E}">
        <p14:creationId xmlns:p14="http://schemas.microsoft.com/office/powerpoint/2010/main" val="19269010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418472" y="1085850"/>
            <a:ext cx="8120409" cy="4903470"/>
          </a:xfrm>
        </p:spPr>
        <p:txBody>
          <a:bodyPr>
            <a:normAutofit lnSpcReduction="10000"/>
          </a:bodyPr>
          <a:lstStyle/>
          <a:p>
            <a:pPr marL="0" indent="0">
              <a:buNone/>
            </a:pPr>
            <a:endParaRPr lang="en-US" sz="2200" dirty="0" smtClean="0"/>
          </a:p>
          <a:p>
            <a:r>
              <a:rPr lang="en-US" sz="2200" dirty="0" smtClean="0"/>
              <a:t>We created the Project and Instruments Characteristics Site (PICS), </a:t>
            </a:r>
            <a:r>
              <a:rPr lang="en-US" sz="2200" dirty="0"/>
              <a:t>a one-stop portal for recording </a:t>
            </a:r>
            <a:r>
              <a:rPr lang="en-US" sz="2200" dirty="0" smtClean="0"/>
              <a:t>metadata that </a:t>
            </a:r>
            <a:r>
              <a:rPr lang="en-US" sz="2200" dirty="0"/>
              <a:t>can be used to </a:t>
            </a:r>
            <a:r>
              <a:rPr lang="en-US" sz="2200" dirty="0" smtClean="0"/>
              <a:t>facilitate cross-survey analysis in the warehouse</a:t>
            </a:r>
          </a:p>
          <a:p>
            <a:pPr marL="0" indent="0">
              <a:buNone/>
            </a:pPr>
            <a:endParaRPr lang="en-US" sz="2200" dirty="0" smtClean="0"/>
          </a:p>
          <a:p>
            <a:r>
              <a:rPr lang="en-US" sz="2200" dirty="0" smtClean="0"/>
              <a:t>Examples of metadata collected:</a:t>
            </a:r>
          </a:p>
          <a:p>
            <a:pPr lvl="1"/>
            <a:r>
              <a:rPr lang="en-US" sz="1800" dirty="0" smtClean="0"/>
              <a:t>Sponsoring agency</a:t>
            </a:r>
          </a:p>
          <a:p>
            <a:pPr lvl="1"/>
            <a:r>
              <a:rPr lang="en-US" sz="1800" dirty="0" smtClean="0"/>
              <a:t>Survey population</a:t>
            </a:r>
          </a:p>
          <a:p>
            <a:pPr lvl="1"/>
            <a:r>
              <a:rPr lang="en-US" sz="1800" dirty="0" smtClean="0"/>
              <a:t>Mode(s), language(s) and length of administration</a:t>
            </a:r>
          </a:p>
          <a:p>
            <a:pPr lvl="1"/>
            <a:r>
              <a:rPr lang="en-US" sz="1800" dirty="0" smtClean="0"/>
              <a:t>Study design and sample frame</a:t>
            </a:r>
          </a:p>
          <a:p>
            <a:pPr marL="457200" lvl="1" indent="0">
              <a:buNone/>
            </a:pPr>
            <a:endParaRPr lang="en-US" sz="1800" dirty="0" smtClean="0"/>
          </a:p>
          <a:p>
            <a:r>
              <a:rPr lang="en-US" sz="2200" dirty="0" smtClean="0"/>
              <a:t>To ensure end-users metadata are standardized, we use a standard taxonomy for the metadata terms </a:t>
            </a:r>
            <a:endParaRPr lang="en-US" sz="1900" dirty="0" smtClean="0"/>
          </a:p>
          <a:p>
            <a:pPr lvl="1"/>
            <a:endParaRPr lang="en-US" sz="1800" dirty="0"/>
          </a:p>
          <a:p>
            <a:pPr marL="457200" lvl="1" indent="0">
              <a:buNone/>
            </a:pPr>
            <a:endParaRPr lang="en-US" sz="1900" dirty="0"/>
          </a:p>
          <a:p>
            <a:pPr marL="0" indent="0">
              <a:buNone/>
            </a:pPr>
            <a:endParaRPr lang="en-US" sz="1800" dirty="0" smtClean="0"/>
          </a:p>
          <a:p>
            <a:endParaRPr lang="en-US" sz="1800" dirty="0" smtClean="0"/>
          </a:p>
          <a:p>
            <a:endParaRPr lang="en-US" dirty="0"/>
          </a:p>
        </p:txBody>
      </p:sp>
      <p:sp>
        <p:nvSpPr>
          <p:cNvPr id="3" name="Title 2"/>
          <p:cNvSpPr>
            <a:spLocks noGrp="1"/>
          </p:cNvSpPr>
          <p:nvPr>
            <p:ph type="title"/>
          </p:nvPr>
        </p:nvSpPr>
        <p:spPr>
          <a:xfrm>
            <a:off x="768096" y="219456"/>
            <a:ext cx="7395881" cy="667512"/>
          </a:xfrm>
        </p:spPr>
        <p:txBody>
          <a:bodyPr/>
          <a:lstStyle/>
          <a:p>
            <a:r>
              <a:rPr lang="en-US" dirty="0" smtClean="0">
                <a:solidFill>
                  <a:srgbClr val="10335A"/>
                </a:solidFill>
                <a:latin typeface="Arial Black" panose="020B0A04020102020204" pitchFamily="34" charset="0"/>
              </a:rPr>
              <a:t>Metadata Management</a:t>
            </a:r>
            <a:endParaRPr lang="en-US" dirty="0">
              <a:solidFill>
                <a:srgbClr val="10335A"/>
              </a:solidFill>
              <a:latin typeface="Arial Black" panose="020B0A04020102020204" pitchFamily="34" charset="0"/>
            </a:endParaRPr>
          </a:p>
        </p:txBody>
      </p:sp>
    </p:spTree>
    <p:extLst>
      <p:ext uri="{BB962C8B-B14F-4D97-AF65-F5344CB8AC3E}">
        <p14:creationId xmlns:p14="http://schemas.microsoft.com/office/powerpoint/2010/main" val="31686531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484094" y="1171575"/>
            <a:ext cx="7881590" cy="4814888"/>
          </a:xfrm>
        </p:spPr>
        <p:txBody>
          <a:bodyPr>
            <a:normAutofit fontScale="55000" lnSpcReduction="20000"/>
          </a:bodyPr>
          <a:lstStyle/>
          <a:p>
            <a:r>
              <a:rPr lang="en-US" sz="3600" dirty="0"/>
              <a:t>T</a:t>
            </a:r>
            <a:r>
              <a:rPr lang="en-US" sz="3600" dirty="0" smtClean="0"/>
              <a:t>esting </a:t>
            </a:r>
            <a:r>
              <a:rPr lang="en-US" sz="3600" dirty="0"/>
              <a:t>activities </a:t>
            </a:r>
            <a:r>
              <a:rPr lang="en-US" sz="3600" dirty="0" smtClean="0"/>
              <a:t>begin </a:t>
            </a:r>
            <a:r>
              <a:rPr lang="en-US" sz="3600" dirty="0"/>
              <a:t>in the requirement-gathering phase and are carried out in an iterative </a:t>
            </a:r>
            <a:r>
              <a:rPr lang="en-US" sz="3600" dirty="0" smtClean="0"/>
              <a:t>manner</a:t>
            </a:r>
          </a:p>
          <a:p>
            <a:endParaRPr lang="en-US" sz="3500" dirty="0"/>
          </a:p>
          <a:p>
            <a:r>
              <a:rPr lang="en-US" sz="3600" dirty="0" smtClean="0"/>
              <a:t>Types of testing:</a:t>
            </a:r>
          </a:p>
          <a:p>
            <a:pPr lvl="1"/>
            <a:r>
              <a:rPr lang="en-US" sz="3300" dirty="0" smtClean="0"/>
              <a:t>Data completeness</a:t>
            </a:r>
          </a:p>
          <a:p>
            <a:pPr lvl="1"/>
            <a:r>
              <a:rPr lang="en-US" sz="3300" dirty="0" smtClean="0"/>
              <a:t>Data transformation</a:t>
            </a:r>
          </a:p>
          <a:p>
            <a:pPr lvl="1"/>
            <a:r>
              <a:rPr lang="en-US" sz="3300" dirty="0" smtClean="0"/>
              <a:t>Data quality</a:t>
            </a:r>
          </a:p>
          <a:p>
            <a:pPr lvl="1"/>
            <a:r>
              <a:rPr lang="en-US" sz="3300" dirty="0" smtClean="0"/>
              <a:t>Scalability and performance</a:t>
            </a:r>
          </a:p>
          <a:p>
            <a:pPr lvl="1"/>
            <a:r>
              <a:rPr lang="en-US" sz="3300" dirty="0" smtClean="0"/>
              <a:t>Regression tests</a:t>
            </a:r>
          </a:p>
          <a:p>
            <a:pPr lvl="1"/>
            <a:endParaRPr lang="en-US" sz="2500" dirty="0" smtClean="0"/>
          </a:p>
          <a:p>
            <a:r>
              <a:rPr lang="en-US" sz="3600" dirty="0" smtClean="0"/>
              <a:t>Every </a:t>
            </a:r>
            <a:r>
              <a:rPr lang="en-US" sz="3600" dirty="0"/>
              <a:t>component of the </a:t>
            </a:r>
            <a:r>
              <a:rPr lang="en-US" sz="3600" dirty="0" smtClean="0"/>
              <a:t>warehouse </a:t>
            </a:r>
            <a:r>
              <a:rPr lang="en-US" sz="3600" dirty="0"/>
              <a:t>needs to be tested, both independently as well as when integrated. This i</a:t>
            </a:r>
            <a:r>
              <a:rPr lang="en-US" sz="3600" dirty="0" smtClean="0"/>
              <a:t>ncludes testing the:</a:t>
            </a:r>
          </a:p>
          <a:p>
            <a:pPr lvl="1"/>
            <a:r>
              <a:rPr lang="en-US" sz="3300" dirty="0" smtClean="0"/>
              <a:t>ETL scripts </a:t>
            </a:r>
          </a:p>
          <a:p>
            <a:pPr lvl="1"/>
            <a:r>
              <a:rPr lang="en-US" sz="3300" dirty="0" smtClean="0"/>
              <a:t>The paradata warehouse itself</a:t>
            </a:r>
          </a:p>
          <a:p>
            <a:pPr lvl="1"/>
            <a:r>
              <a:rPr lang="en-US" sz="3300" dirty="0"/>
              <a:t>R</a:t>
            </a:r>
            <a:r>
              <a:rPr lang="en-US" sz="3300" dirty="0" smtClean="0"/>
              <a:t>eporting </a:t>
            </a:r>
            <a:r>
              <a:rPr lang="en-US" sz="3300" dirty="0"/>
              <a:t>scripts </a:t>
            </a:r>
            <a:endParaRPr lang="en-US" sz="3300" dirty="0" smtClean="0"/>
          </a:p>
          <a:p>
            <a:pPr lvl="1"/>
            <a:r>
              <a:rPr lang="en-US" sz="3300" dirty="0" smtClean="0"/>
              <a:t>Front end / </a:t>
            </a:r>
            <a:r>
              <a:rPr lang="en-US" sz="3300" dirty="0"/>
              <a:t>u</a:t>
            </a:r>
            <a:r>
              <a:rPr lang="en-US" sz="3300" dirty="0" smtClean="0"/>
              <a:t>ser interface</a:t>
            </a:r>
          </a:p>
        </p:txBody>
      </p:sp>
      <p:sp>
        <p:nvSpPr>
          <p:cNvPr id="3" name="Title 2"/>
          <p:cNvSpPr>
            <a:spLocks noGrp="1"/>
          </p:cNvSpPr>
          <p:nvPr>
            <p:ph type="title"/>
          </p:nvPr>
        </p:nvSpPr>
        <p:spPr>
          <a:xfrm>
            <a:off x="768096" y="219456"/>
            <a:ext cx="7395881" cy="667512"/>
          </a:xfrm>
        </p:spPr>
        <p:txBody>
          <a:bodyPr/>
          <a:lstStyle/>
          <a:p>
            <a:r>
              <a:rPr lang="en-US" dirty="0" smtClean="0">
                <a:solidFill>
                  <a:srgbClr val="10335A"/>
                </a:solidFill>
                <a:latin typeface="Arial Black" panose="020B0A04020102020204" pitchFamily="34" charset="0"/>
              </a:rPr>
              <a:t>Testing Processes</a:t>
            </a:r>
            <a:endParaRPr lang="en-US" dirty="0">
              <a:solidFill>
                <a:srgbClr val="10335A"/>
              </a:solidFill>
              <a:latin typeface="Arial Black" panose="020B0A04020102020204" pitchFamily="34" charset="0"/>
            </a:endParaRPr>
          </a:p>
        </p:txBody>
      </p:sp>
    </p:spTree>
    <p:extLst>
      <p:ext uri="{BB962C8B-B14F-4D97-AF65-F5344CB8AC3E}">
        <p14:creationId xmlns:p14="http://schemas.microsoft.com/office/powerpoint/2010/main" val="24990659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Data Visualization</a:t>
            </a:r>
            <a:endParaRPr lang="en-US" dirty="0"/>
          </a:p>
        </p:txBody>
      </p:sp>
    </p:spTree>
    <p:extLst>
      <p:ext uri="{BB962C8B-B14F-4D97-AF65-F5344CB8AC3E}">
        <p14:creationId xmlns:p14="http://schemas.microsoft.com/office/powerpoint/2010/main" val="3629385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349624" y="1325880"/>
            <a:ext cx="8016060" cy="4102474"/>
          </a:xfrm>
        </p:spPr>
        <p:txBody>
          <a:bodyPr>
            <a:normAutofit/>
          </a:bodyPr>
          <a:lstStyle/>
          <a:p>
            <a:r>
              <a:rPr lang="en-US" sz="2200" dirty="0" smtClean="0"/>
              <a:t>DV tools </a:t>
            </a:r>
            <a:r>
              <a:rPr lang="en-US" sz="2200" dirty="0"/>
              <a:t>h</a:t>
            </a:r>
            <a:r>
              <a:rPr lang="en-US" sz="2200" dirty="0" smtClean="0"/>
              <a:t>elp engage users by providing answers faster and in an easy-to-understand format, and fosters creativity in their decision making</a:t>
            </a:r>
          </a:p>
          <a:p>
            <a:pPr lvl="1"/>
            <a:r>
              <a:rPr lang="en-US" sz="1800" dirty="0" smtClean="0"/>
              <a:t>Dashboards and graphical displays make it easier to spot trends and behavior patterns and simplifies the process for drilling into the data</a:t>
            </a:r>
          </a:p>
          <a:p>
            <a:pPr lvl="1"/>
            <a:r>
              <a:rPr lang="en-US" sz="1800" dirty="0" smtClean="0"/>
              <a:t>Useful for providing clients with a high-level summary of data collection production</a:t>
            </a:r>
          </a:p>
          <a:p>
            <a:pPr marL="0" indent="0">
              <a:buNone/>
            </a:pPr>
            <a:endParaRPr lang="en-US" dirty="0"/>
          </a:p>
        </p:txBody>
      </p:sp>
      <p:sp>
        <p:nvSpPr>
          <p:cNvPr id="3" name="Title 2"/>
          <p:cNvSpPr>
            <a:spLocks noGrp="1"/>
          </p:cNvSpPr>
          <p:nvPr>
            <p:ph type="title"/>
          </p:nvPr>
        </p:nvSpPr>
        <p:spPr>
          <a:xfrm>
            <a:off x="768096" y="219456"/>
            <a:ext cx="7395881" cy="667512"/>
          </a:xfrm>
        </p:spPr>
        <p:txBody>
          <a:bodyPr/>
          <a:lstStyle/>
          <a:p>
            <a:r>
              <a:rPr lang="en-US" dirty="0" smtClean="0">
                <a:solidFill>
                  <a:srgbClr val="10335A"/>
                </a:solidFill>
                <a:latin typeface="Arial Black" panose="020B0A04020102020204" pitchFamily="34" charset="0"/>
              </a:rPr>
              <a:t>Data Visualization Tools</a:t>
            </a:r>
            <a:endParaRPr lang="en-US" dirty="0">
              <a:solidFill>
                <a:srgbClr val="10335A"/>
              </a:solidFill>
              <a:latin typeface="Arial Black" panose="020B0A04020102020204" pitchFamily="34" charset="0"/>
            </a:endParaRPr>
          </a:p>
        </p:txBody>
      </p:sp>
    </p:spTree>
    <p:extLst>
      <p:ext uri="{BB962C8B-B14F-4D97-AF65-F5344CB8AC3E}">
        <p14:creationId xmlns:p14="http://schemas.microsoft.com/office/powerpoint/2010/main" val="26572400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349624" y="1325880"/>
            <a:ext cx="8280026" cy="4346258"/>
          </a:xfrm>
        </p:spPr>
        <p:txBody>
          <a:bodyPr>
            <a:normAutofit lnSpcReduction="10000"/>
          </a:bodyPr>
          <a:lstStyle/>
          <a:p>
            <a:r>
              <a:rPr lang="en-US" sz="2200" dirty="0" smtClean="0"/>
              <a:t>Match DV </a:t>
            </a:r>
            <a:r>
              <a:rPr lang="en-US" sz="2200" dirty="0"/>
              <a:t>capabilities to users’ </a:t>
            </a:r>
            <a:r>
              <a:rPr lang="en-US" sz="2200" dirty="0" smtClean="0"/>
              <a:t>roles/responsibilities, and level of interest</a:t>
            </a:r>
          </a:p>
          <a:p>
            <a:pPr lvl="1"/>
            <a:r>
              <a:rPr lang="en-US" sz="1800" dirty="0" smtClean="0"/>
              <a:t>Data collection supervisors vs. survey directors and statisticians</a:t>
            </a:r>
            <a:endParaRPr lang="en-US" sz="1800" dirty="0"/>
          </a:p>
          <a:p>
            <a:pPr marL="457200" lvl="1" indent="0">
              <a:buNone/>
            </a:pPr>
            <a:endParaRPr lang="en-US" dirty="0" smtClean="0"/>
          </a:p>
          <a:p>
            <a:r>
              <a:rPr lang="en-US" sz="2200" dirty="0" smtClean="0"/>
              <a:t>Provide </a:t>
            </a:r>
            <a:r>
              <a:rPr lang="en-US" sz="2200" dirty="0"/>
              <a:t>users with the ability to manipulate data without being dependent on </a:t>
            </a:r>
            <a:r>
              <a:rPr lang="en-US" sz="2200" dirty="0" smtClean="0"/>
              <a:t>programmers</a:t>
            </a:r>
          </a:p>
          <a:p>
            <a:pPr marL="0" indent="0">
              <a:buNone/>
            </a:pPr>
            <a:endParaRPr lang="en-US" dirty="0"/>
          </a:p>
          <a:p>
            <a:r>
              <a:rPr lang="en-US" sz="2200" dirty="0" smtClean="0"/>
              <a:t>Choose </a:t>
            </a:r>
            <a:r>
              <a:rPr lang="en-US" sz="2200" dirty="0"/>
              <a:t>the most basic visualization available that can effectively convey the intended </a:t>
            </a:r>
            <a:r>
              <a:rPr lang="en-US" sz="2200" dirty="0" smtClean="0"/>
              <a:t>message, and:</a:t>
            </a:r>
          </a:p>
          <a:p>
            <a:pPr lvl="1"/>
            <a:r>
              <a:rPr lang="en-US" sz="1800" dirty="0"/>
              <a:t>Present information hierarchically</a:t>
            </a:r>
          </a:p>
          <a:p>
            <a:pPr lvl="1"/>
            <a:r>
              <a:rPr lang="en-US" sz="1800" dirty="0"/>
              <a:t>Avoid visual clutter</a:t>
            </a:r>
          </a:p>
          <a:p>
            <a:pPr lvl="1"/>
            <a:r>
              <a:rPr lang="en-US" sz="1800" dirty="0"/>
              <a:t>Use colors appropriately to maximize </a:t>
            </a:r>
            <a:r>
              <a:rPr lang="en-US" sz="1800" dirty="0" smtClean="0"/>
              <a:t>impact</a:t>
            </a:r>
            <a:endParaRPr lang="en-US" sz="1800" dirty="0"/>
          </a:p>
          <a:p>
            <a:pPr marL="0" indent="0">
              <a:buNone/>
            </a:pPr>
            <a:endParaRPr lang="en-US" dirty="0"/>
          </a:p>
        </p:txBody>
      </p:sp>
      <p:sp>
        <p:nvSpPr>
          <p:cNvPr id="3" name="Title 2"/>
          <p:cNvSpPr>
            <a:spLocks noGrp="1"/>
          </p:cNvSpPr>
          <p:nvPr>
            <p:ph type="title"/>
          </p:nvPr>
        </p:nvSpPr>
        <p:spPr>
          <a:xfrm>
            <a:off x="768096" y="219456"/>
            <a:ext cx="7395881" cy="667512"/>
          </a:xfrm>
        </p:spPr>
        <p:txBody>
          <a:bodyPr/>
          <a:lstStyle/>
          <a:p>
            <a:r>
              <a:rPr lang="en-US" dirty="0" smtClean="0">
                <a:solidFill>
                  <a:srgbClr val="10335A"/>
                </a:solidFill>
                <a:latin typeface="Arial Black" panose="020B0A04020102020204" pitchFamily="34" charset="0"/>
              </a:rPr>
              <a:t>Data Visualization Design Principals</a:t>
            </a:r>
            <a:endParaRPr lang="en-US" dirty="0">
              <a:solidFill>
                <a:srgbClr val="10335A"/>
              </a:solidFill>
              <a:latin typeface="Arial Black" panose="020B0A04020102020204" pitchFamily="34" charset="0"/>
            </a:endParaRPr>
          </a:p>
        </p:txBody>
      </p:sp>
    </p:spTree>
    <p:extLst>
      <p:ext uri="{BB962C8B-B14F-4D97-AF65-F5344CB8AC3E}">
        <p14:creationId xmlns:p14="http://schemas.microsoft.com/office/powerpoint/2010/main" val="34442089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484093" y="1223682"/>
            <a:ext cx="8302719" cy="4491318"/>
          </a:xfrm>
        </p:spPr>
        <p:txBody>
          <a:bodyPr>
            <a:normAutofit/>
          </a:bodyPr>
          <a:lstStyle/>
          <a:p>
            <a:pPr marL="0" indent="0">
              <a:buNone/>
            </a:pPr>
            <a:endParaRPr lang="en-US" sz="2200" dirty="0" smtClean="0"/>
          </a:p>
          <a:p>
            <a:r>
              <a:rPr lang="en-US" sz="2200" dirty="0" smtClean="0"/>
              <a:t>Simplify processes and designs</a:t>
            </a:r>
          </a:p>
          <a:p>
            <a:pPr marL="0" indent="0">
              <a:buNone/>
            </a:pPr>
            <a:endParaRPr lang="en-US" sz="2200" dirty="0" smtClean="0"/>
          </a:p>
          <a:p>
            <a:r>
              <a:rPr lang="en-US" sz="2200" dirty="0" smtClean="0"/>
              <a:t>Engage users by providing updates throughout the development and implementation phases</a:t>
            </a:r>
          </a:p>
          <a:p>
            <a:pPr marL="0" indent="0">
              <a:buNone/>
            </a:pPr>
            <a:endParaRPr lang="en-US" sz="2200" dirty="0"/>
          </a:p>
          <a:p>
            <a:r>
              <a:rPr lang="en-US" sz="2200" dirty="0" smtClean="0"/>
              <a:t>Develop a training program that’s regular, on-going and easy-to-understand</a:t>
            </a:r>
          </a:p>
          <a:p>
            <a:endParaRPr lang="en-US" sz="2000" dirty="0"/>
          </a:p>
        </p:txBody>
      </p:sp>
      <p:sp>
        <p:nvSpPr>
          <p:cNvPr id="3" name="Title 2"/>
          <p:cNvSpPr>
            <a:spLocks noGrp="1"/>
          </p:cNvSpPr>
          <p:nvPr>
            <p:ph type="title"/>
          </p:nvPr>
        </p:nvSpPr>
        <p:spPr>
          <a:xfrm>
            <a:off x="768096" y="219456"/>
            <a:ext cx="7395881" cy="667512"/>
          </a:xfrm>
        </p:spPr>
        <p:txBody>
          <a:bodyPr/>
          <a:lstStyle/>
          <a:p>
            <a:r>
              <a:rPr lang="en-US" dirty="0" smtClean="0">
                <a:solidFill>
                  <a:srgbClr val="10335A"/>
                </a:solidFill>
                <a:latin typeface="Arial Black" panose="020B0A04020102020204" pitchFamily="34" charset="0"/>
              </a:rPr>
              <a:t>Promoting User Adoption</a:t>
            </a:r>
            <a:endParaRPr lang="en-US" dirty="0">
              <a:solidFill>
                <a:srgbClr val="10335A"/>
              </a:solidFill>
              <a:latin typeface="Arial Black" panose="020B0A04020102020204" pitchFamily="34" charset="0"/>
            </a:endParaRPr>
          </a:p>
        </p:txBody>
      </p:sp>
    </p:spTree>
    <p:extLst>
      <p:ext uri="{BB962C8B-B14F-4D97-AF65-F5344CB8AC3E}">
        <p14:creationId xmlns:p14="http://schemas.microsoft.com/office/powerpoint/2010/main" val="2364620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328613" y="1131570"/>
            <a:ext cx="8369617" cy="4754880"/>
          </a:xfrm>
        </p:spPr>
        <p:txBody>
          <a:bodyPr>
            <a:normAutofit fontScale="62500" lnSpcReduction="20000"/>
          </a:bodyPr>
          <a:lstStyle/>
          <a:p>
            <a:pPr marL="0" indent="0">
              <a:buNone/>
            </a:pPr>
            <a:endParaRPr lang="en-US" dirty="0" smtClean="0"/>
          </a:p>
          <a:p>
            <a:r>
              <a:rPr lang="en-US" sz="3500" dirty="0" smtClean="0"/>
              <a:t>Start small and build incrementally</a:t>
            </a:r>
          </a:p>
          <a:p>
            <a:pPr marL="0" indent="0">
              <a:buNone/>
            </a:pPr>
            <a:endParaRPr lang="en-US" sz="3100" dirty="0" smtClean="0"/>
          </a:p>
          <a:p>
            <a:r>
              <a:rPr lang="en-US" sz="3500" dirty="0" smtClean="0"/>
              <a:t>Provide flexibility to allow for significant changes in data warehousing functionality and integration of new data sources</a:t>
            </a:r>
          </a:p>
          <a:p>
            <a:pPr marL="0" indent="0">
              <a:buNone/>
            </a:pPr>
            <a:endParaRPr lang="en-US" sz="3100" dirty="0" smtClean="0"/>
          </a:p>
          <a:p>
            <a:r>
              <a:rPr lang="en-US" sz="3500" dirty="0" smtClean="0"/>
              <a:t>Some lessons learned:</a:t>
            </a:r>
          </a:p>
          <a:p>
            <a:pPr lvl="1"/>
            <a:r>
              <a:rPr lang="en-US" sz="2900" dirty="0" smtClean="0"/>
              <a:t>Get advice from data warehousing experts/consultants at the outset of the project</a:t>
            </a:r>
          </a:p>
          <a:p>
            <a:pPr lvl="1"/>
            <a:r>
              <a:rPr lang="en-US" sz="2900" dirty="0" smtClean="0"/>
              <a:t>Identify someone on the project team whose job is to focus exclusively on project management</a:t>
            </a:r>
          </a:p>
          <a:p>
            <a:pPr lvl="1"/>
            <a:r>
              <a:rPr lang="en-US" sz="2900" dirty="0" smtClean="0"/>
              <a:t>Identify project staff, not IT staff, who will be responsible for validating the paradata reports and indicators</a:t>
            </a:r>
          </a:p>
          <a:p>
            <a:pPr marL="0" indent="0">
              <a:buNone/>
            </a:pPr>
            <a:endParaRPr lang="en-US" dirty="0" smtClean="0"/>
          </a:p>
          <a:p>
            <a:pPr marL="0" indent="0">
              <a:buNone/>
            </a:pPr>
            <a:endParaRPr lang="en-US" sz="2000" b="0" dirty="0" smtClean="0"/>
          </a:p>
          <a:p>
            <a:pPr marL="0" indent="0">
              <a:buNone/>
            </a:pPr>
            <a:r>
              <a:rPr lang="en-US" b="0" dirty="0"/>
              <a:t>	</a:t>
            </a:r>
          </a:p>
        </p:txBody>
      </p:sp>
      <p:sp>
        <p:nvSpPr>
          <p:cNvPr id="3" name="Title 2"/>
          <p:cNvSpPr>
            <a:spLocks noGrp="1"/>
          </p:cNvSpPr>
          <p:nvPr>
            <p:ph type="title"/>
          </p:nvPr>
        </p:nvSpPr>
        <p:spPr>
          <a:xfrm>
            <a:off x="768096" y="219456"/>
            <a:ext cx="7395881" cy="667512"/>
          </a:xfrm>
        </p:spPr>
        <p:txBody>
          <a:bodyPr/>
          <a:lstStyle/>
          <a:p>
            <a:r>
              <a:rPr lang="en-US" dirty="0" smtClean="0">
                <a:solidFill>
                  <a:srgbClr val="10335A"/>
                </a:solidFill>
                <a:latin typeface="Arial Black" panose="020B0A04020102020204" pitchFamily="34" charset="0"/>
              </a:rPr>
              <a:t>Final Thoughts and Lessons Learned</a:t>
            </a:r>
            <a:endParaRPr lang="en-US" dirty="0">
              <a:solidFill>
                <a:srgbClr val="10335A"/>
              </a:solidFill>
              <a:latin typeface="Arial Black" panose="020B0A04020102020204" pitchFamily="34" charset="0"/>
            </a:endParaRPr>
          </a:p>
        </p:txBody>
      </p:sp>
    </p:spTree>
    <p:extLst>
      <p:ext uri="{BB962C8B-B14F-4D97-AF65-F5344CB8AC3E}">
        <p14:creationId xmlns:p14="http://schemas.microsoft.com/office/powerpoint/2010/main" val="34410730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120" y="365760"/>
            <a:ext cx="8674812" cy="648223"/>
          </a:xfrm>
        </p:spPr>
        <p:txBody>
          <a:bodyPr/>
          <a:lstStyle/>
          <a:p>
            <a:r>
              <a:rPr lang="en-US" dirty="0" smtClean="0"/>
              <a:t>For More Information</a:t>
            </a:r>
            <a:endParaRPr lang="en-US" dirty="0"/>
          </a:p>
        </p:txBody>
      </p:sp>
      <p:sp>
        <p:nvSpPr>
          <p:cNvPr id="3" name="Content Placeholder 2"/>
          <p:cNvSpPr>
            <a:spLocks noGrp="1"/>
          </p:cNvSpPr>
          <p:nvPr>
            <p:ph type="body" sz="quarter" idx="11"/>
          </p:nvPr>
        </p:nvSpPr>
        <p:spPr/>
        <p:txBody>
          <a:bodyPr/>
          <a:lstStyle/>
          <a:p>
            <a:r>
              <a:rPr lang="en-US" dirty="0" smtClean="0"/>
              <a:t>Jason Markesich</a:t>
            </a:r>
          </a:p>
          <a:p>
            <a:pPr lvl="1"/>
            <a:r>
              <a:rPr lang="en-US" dirty="0" smtClean="0">
                <a:hlinkClick r:id="rId3"/>
              </a:rPr>
              <a:t>JMarkesich@mathematica-mpr.com</a:t>
            </a:r>
            <a:endParaRPr lang="en-US" dirty="0" smtClean="0"/>
          </a:p>
          <a:p>
            <a:r>
              <a:rPr lang="en-US" dirty="0" smtClean="0"/>
              <a:t>Shawn Marsh</a:t>
            </a:r>
          </a:p>
          <a:p>
            <a:pPr lvl="1"/>
            <a:r>
              <a:rPr lang="en-US" dirty="0" smtClean="0">
                <a:hlinkClick r:id="rId4"/>
              </a:rPr>
              <a:t>SMarsh@mathematica-mpr.com</a:t>
            </a:r>
            <a:endParaRPr lang="en-US" dirty="0"/>
          </a:p>
          <a:p>
            <a:r>
              <a:rPr lang="en-US" dirty="0" smtClean="0"/>
              <a:t>Nathan Darter</a:t>
            </a:r>
          </a:p>
          <a:p>
            <a:pPr lvl="1"/>
            <a:r>
              <a:rPr lang="en-US" dirty="0" smtClean="0">
                <a:hlinkClick r:id="rId5"/>
              </a:rPr>
              <a:t>NDarter@mathematica-mpr.com</a:t>
            </a:r>
            <a:endParaRPr lang="en-US" dirty="0"/>
          </a:p>
          <a:p>
            <a:r>
              <a:rPr lang="en-US" dirty="0" smtClean="0"/>
              <a:t>Sean Harrington</a:t>
            </a:r>
          </a:p>
          <a:p>
            <a:pPr lvl="1"/>
            <a:r>
              <a:rPr lang="en-US" dirty="0" smtClean="0">
                <a:hlinkClick r:id="rId6"/>
              </a:rPr>
              <a:t>SHarrington@mathematica-mpr.com</a:t>
            </a:r>
            <a:endParaRPr lang="en-US" dirty="0"/>
          </a:p>
          <a:p>
            <a:pPr lvl="1"/>
            <a:endParaRPr lang="en-US" dirty="0" smtClean="0"/>
          </a:p>
          <a:p>
            <a:pPr marL="457200" lvl="2">
              <a:spcBef>
                <a:spcPts val="1000"/>
              </a:spcBef>
              <a:spcAft>
                <a:spcPts val="600"/>
              </a:spcAft>
              <a:buSzPct val="115000"/>
            </a:pPr>
            <a:endParaRPr lang="en-US" dirty="0"/>
          </a:p>
          <a:p>
            <a:pPr marL="0" indent="0">
              <a:buNone/>
            </a:pPr>
            <a:endParaRPr lang="en-US" dirty="0" smtClean="0"/>
          </a:p>
          <a:p>
            <a:pPr lvl="1"/>
            <a:endParaRPr lang="en-US" dirty="0" smtClean="0"/>
          </a:p>
          <a:p>
            <a:pPr lvl="1"/>
            <a:endParaRPr lang="en-US" dirty="0" smtClean="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29841" y="365126"/>
            <a:ext cx="7886700" cy="1277937"/>
          </a:xfrm>
        </p:spPr>
        <p:txBody>
          <a:bodyPr/>
          <a:lstStyle/>
          <a:p>
            <a:r>
              <a:rPr lang="en-US" dirty="0" smtClean="0"/>
              <a:t>Introduction</a:t>
            </a:r>
            <a:endParaRPr lang="en-US" dirty="0"/>
          </a:p>
        </p:txBody>
      </p:sp>
      <p:sp>
        <p:nvSpPr>
          <p:cNvPr id="4" name="Content Placeholder 3"/>
          <p:cNvSpPr>
            <a:spLocks noGrp="1"/>
          </p:cNvSpPr>
          <p:nvPr>
            <p:ph sz="half" idx="2"/>
          </p:nvPr>
        </p:nvSpPr>
        <p:spPr>
          <a:xfrm>
            <a:off x="424190" y="1690689"/>
            <a:ext cx="3868340" cy="3684588"/>
          </a:xfrm>
        </p:spPr>
        <p:txBody>
          <a:bodyPr>
            <a:normAutofit/>
          </a:bodyPr>
          <a:lstStyle/>
          <a:p>
            <a:pPr marL="0" indent="0">
              <a:buNone/>
            </a:pPr>
            <a:r>
              <a:rPr lang="en-US" sz="2400" dirty="0" smtClean="0"/>
              <a:t>Mathematica recently launched the Paradata Warehouse, a single, centralized data repository flexible enough to use on a single project or across multiple projects.</a:t>
            </a:r>
          </a:p>
          <a:p>
            <a:endParaRPr lang="en-US" sz="2400" dirty="0"/>
          </a:p>
        </p:txBody>
      </p:sp>
      <p:sp>
        <p:nvSpPr>
          <p:cNvPr id="6" name="Content Placeholder 5"/>
          <p:cNvSpPr>
            <a:spLocks noGrp="1"/>
          </p:cNvSpPr>
          <p:nvPr>
            <p:ph sz="quarter" idx="4"/>
          </p:nvPr>
        </p:nvSpPr>
        <p:spPr>
          <a:xfrm>
            <a:off x="4498181" y="1500188"/>
            <a:ext cx="4224011" cy="3861481"/>
          </a:xfrm>
        </p:spPr>
        <p:txBody>
          <a:bodyPr>
            <a:normAutofit/>
          </a:bodyPr>
          <a:lstStyle/>
          <a:p>
            <a:pPr marL="0" indent="0">
              <a:buNone/>
            </a:pPr>
            <a:r>
              <a:rPr lang="en-US" sz="2400" dirty="0" smtClean="0"/>
              <a:t>Our Paradata Warehouse tracks hundreds of variables associated with each survey sample. By analyzing these paradata, we can tailor and modify data collection in real time, as new information is learned, to improve effectiveness and efficiency.</a:t>
            </a:r>
            <a:endParaRPr lang="en-US" sz="2400" dirty="0"/>
          </a:p>
        </p:txBody>
      </p:sp>
      <p:cxnSp>
        <p:nvCxnSpPr>
          <p:cNvPr id="8" name="Straight Connector 7"/>
          <p:cNvCxnSpPr/>
          <p:nvPr/>
        </p:nvCxnSpPr>
        <p:spPr>
          <a:xfrm>
            <a:off x="4292530" y="1643063"/>
            <a:ext cx="0" cy="3371850"/>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58277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443753" y="1325880"/>
            <a:ext cx="8202706" cy="4102474"/>
          </a:xfrm>
        </p:spPr>
        <p:txBody>
          <a:bodyPr>
            <a:normAutofit/>
          </a:bodyPr>
          <a:lstStyle/>
          <a:p>
            <a:r>
              <a:rPr lang="en-US" sz="2200" dirty="0" smtClean="0"/>
              <a:t>Overview of the </a:t>
            </a:r>
            <a:r>
              <a:rPr lang="en-US" sz="2200" dirty="0"/>
              <a:t>P</a:t>
            </a:r>
            <a:r>
              <a:rPr lang="en-US" sz="2200" dirty="0" smtClean="0"/>
              <a:t>aradata Warehouse</a:t>
            </a:r>
          </a:p>
          <a:p>
            <a:pPr lvl="1"/>
            <a:r>
              <a:rPr lang="en-US" sz="1800" dirty="0"/>
              <a:t>Benefits</a:t>
            </a:r>
          </a:p>
          <a:p>
            <a:pPr lvl="1"/>
            <a:r>
              <a:rPr lang="en-US" sz="1800" dirty="0" smtClean="0"/>
              <a:t>System features</a:t>
            </a:r>
          </a:p>
          <a:p>
            <a:pPr lvl="1"/>
            <a:r>
              <a:rPr lang="en-US" sz="1800" dirty="0" smtClean="0"/>
              <a:t>Architecture</a:t>
            </a:r>
          </a:p>
          <a:p>
            <a:pPr lvl="1"/>
            <a:r>
              <a:rPr lang="en-US" sz="1800" dirty="0" smtClean="0"/>
              <a:t>Report examples</a:t>
            </a:r>
          </a:p>
          <a:p>
            <a:r>
              <a:rPr lang="en-US" sz="2200" dirty="0" smtClean="0"/>
              <a:t>Ensuring data quality through standardization</a:t>
            </a:r>
          </a:p>
          <a:p>
            <a:r>
              <a:rPr lang="en-US" sz="2200" dirty="0" smtClean="0"/>
              <a:t>Testing and validation processes</a:t>
            </a:r>
          </a:p>
          <a:p>
            <a:r>
              <a:rPr lang="en-US" sz="2200" dirty="0" smtClean="0"/>
              <a:t>Data visualization tools and design principals</a:t>
            </a:r>
          </a:p>
          <a:p>
            <a:r>
              <a:rPr lang="en-US" sz="2200" dirty="0" smtClean="0"/>
              <a:t>Suggestions for promoting user adoption</a:t>
            </a:r>
          </a:p>
          <a:p>
            <a:r>
              <a:rPr lang="en-US" sz="2200" dirty="0" smtClean="0"/>
              <a:t>Final thoughts and lessons learned</a:t>
            </a:r>
          </a:p>
          <a:p>
            <a:endParaRPr lang="en-US" dirty="0" smtClean="0"/>
          </a:p>
        </p:txBody>
      </p:sp>
      <p:sp>
        <p:nvSpPr>
          <p:cNvPr id="3" name="Title 2"/>
          <p:cNvSpPr>
            <a:spLocks noGrp="1"/>
          </p:cNvSpPr>
          <p:nvPr>
            <p:ph type="title"/>
          </p:nvPr>
        </p:nvSpPr>
        <p:spPr>
          <a:xfrm>
            <a:off x="847165" y="219456"/>
            <a:ext cx="7395881" cy="667512"/>
          </a:xfrm>
        </p:spPr>
        <p:txBody>
          <a:bodyPr/>
          <a:lstStyle/>
          <a:p>
            <a:r>
              <a:rPr lang="en-US" dirty="0" smtClean="0">
                <a:solidFill>
                  <a:srgbClr val="10335A"/>
                </a:solidFill>
                <a:latin typeface="Arial Black" panose="020B0A04020102020204" pitchFamily="34" charset="0"/>
              </a:rPr>
              <a:t>Presentation Roadmap </a:t>
            </a:r>
            <a:endParaRPr lang="en-US" dirty="0">
              <a:solidFill>
                <a:srgbClr val="10335A"/>
              </a:solidFill>
              <a:latin typeface="Arial Black" panose="020B0A04020102020204" pitchFamily="34" charset="0"/>
            </a:endParaRPr>
          </a:p>
        </p:txBody>
      </p:sp>
    </p:spTree>
    <p:extLst>
      <p:ext uri="{BB962C8B-B14F-4D97-AF65-F5344CB8AC3E}">
        <p14:creationId xmlns:p14="http://schemas.microsoft.com/office/powerpoint/2010/main" val="21799442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19197" y="1171577"/>
            <a:ext cx="3267078" cy="830997"/>
          </a:xfrm>
          <a:prstGeom prst="rect">
            <a:avLst/>
          </a:prstGeom>
          <a:noFill/>
        </p:spPr>
        <p:txBody>
          <a:bodyPr wrap="square" rtlCol="0">
            <a:spAutoFit/>
          </a:bodyPr>
          <a:lstStyle/>
          <a:p>
            <a:pPr lvl="0"/>
            <a:r>
              <a:rPr lang="en-US" sz="1600" b="1" dirty="0">
                <a:cs typeface="Kalinga" panose="020B0502040204020203" pitchFamily="34" charset="0"/>
              </a:rPr>
              <a:t>Improves access to paradata from many different data sources</a:t>
            </a:r>
          </a:p>
        </p:txBody>
      </p:sp>
      <p:sp>
        <p:nvSpPr>
          <p:cNvPr id="6" name="TextBox 5"/>
          <p:cNvSpPr txBox="1"/>
          <p:nvPr/>
        </p:nvSpPr>
        <p:spPr>
          <a:xfrm>
            <a:off x="1219198" y="2506879"/>
            <a:ext cx="3102428" cy="830997"/>
          </a:xfrm>
          <a:prstGeom prst="rect">
            <a:avLst/>
          </a:prstGeom>
          <a:noFill/>
        </p:spPr>
        <p:txBody>
          <a:bodyPr wrap="square" rtlCol="0">
            <a:spAutoFit/>
          </a:bodyPr>
          <a:lstStyle/>
          <a:p>
            <a:pPr lvl="0"/>
            <a:r>
              <a:rPr lang="en-US" sz="1600" b="1" dirty="0" smtClean="0">
                <a:cs typeface="Kalinga" panose="020B0502040204020203" pitchFamily="34" charset="0"/>
              </a:rPr>
              <a:t>Allows staff to manage with the data they want rather than the data they get</a:t>
            </a:r>
            <a:endParaRPr lang="en-US" sz="1600" b="1" dirty="0">
              <a:cs typeface="Kalinga" panose="020B0502040204020203" pitchFamily="34" charset="0"/>
            </a:endParaRPr>
          </a:p>
        </p:txBody>
      </p:sp>
      <p:sp>
        <p:nvSpPr>
          <p:cNvPr id="7" name="TextBox 6"/>
          <p:cNvSpPr txBox="1"/>
          <p:nvPr/>
        </p:nvSpPr>
        <p:spPr>
          <a:xfrm>
            <a:off x="5480958" y="2506880"/>
            <a:ext cx="3102428" cy="1323439"/>
          </a:xfrm>
          <a:prstGeom prst="rect">
            <a:avLst/>
          </a:prstGeom>
          <a:noFill/>
        </p:spPr>
        <p:txBody>
          <a:bodyPr wrap="square" rtlCol="0">
            <a:spAutoFit/>
          </a:bodyPr>
          <a:lstStyle/>
          <a:p>
            <a:pPr lvl="0"/>
            <a:r>
              <a:rPr lang="en-US" sz="1600" b="1" dirty="0">
                <a:cs typeface="Kalinga" panose="020B0502040204020203" pitchFamily="34" charset="0"/>
              </a:rPr>
              <a:t>Reduces programming costs associated with writing and supporting </a:t>
            </a:r>
            <a:r>
              <a:rPr lang="en-US" sz="1600" b="1" dirty="0" smtClean="0">
                <a:cs typeface="Kalinga" panose="020B0502040204020203" pitchFamily="34" charset="0"/>
              </a:rPr>
              <a:t>standard and ad-hoc reports </a:t>
            </a:r>
            <a:r>
              <a:rPr lang="en-US" sz="1600" b="1" dirty="0">
                <a:cs typeface="Kalinga" panose="020B0502040204020203" pitchFamily="34" charset="0"/>
              </a:rPr>
              <a:t>outside of the warehouse</a:t>
            </a:r>
            <a:endParaRPr lang="en-US" sz="1600" b="1" dirty="0" smtClean="0">
              <a:cs typeface="Kalinga" panose="020B0502040204020203" pitchFamily="34" charset="0"/>
            </a:endParaRPr>
          </a:p>
        </p:txBody>
      </p:sp>
      <p:sp>
        <p:nvSpPr>
          <p:cNvPr id="8" name="TextBox 7"/>
          <p:cNvSpPr txBox="1"/>
          <p:nvPr/>
        </p:nvSpPr>
        <p:spPr>
          <a:xfrm>
            <a:off x="5480958" y="1171576"/>
            <a:ext cx="3334430" cy="1077218"/>
          </a:xfrm>
          <a:prstGeom prst="rect">
            <a:avLst/>
          </a:prstGeom>
          <a:noFill/>
        </p:spPr>
        <p:txBody>
          <a:bodyPr wrap="square" rtlCol="0">
            <a:spAutoFit/>
          </a:bodyPr>
          <a:lstStyle/>
          <a:p>
            <a:pPr lvl="0"/>
            <a:r>
              <a:rPr lang="en-US" sz="1600" b="1" dirty="0" smtClean="0">
                <a:cs typeface="Kalinga" panose="020B0502040204020203" pitchFamily="34" charset="0"/>
              </a:rPr>
              <a:t>Can be used in tandem with advanced statistical techniques to monitor and improve data quality</a:t>
            </a:r>
            <a:endParaRPr lang="en-US" sz="1600" b="1" dirty="0">
              <a:cs typeface="Kalinga" panose="020B0502040204020203" pitchFamily="34" charset="0"/>
            </a:endParaRPr>
          </a:p>
        </p:txBody>
      </p:sp>
      <p:sp>
        <p:nvSpPr>
          <p:cNvPr id="9" name="TextBox 8"/>
          <p:cNvSpPr txBox="1"/>
          <p:nvPr/>
        </p:nvSpPr>
        <p:spPr>
          <a:xfrm>
            <a:off x="1219198" y="4020407"/>
            <a:ext cx="3267078" cy="1323439"/>
          </a:xfrm>
          <a:prstGeom prst="rect">
            <a:avLst/>
          </a:prstGeom>
          <a:noFill/>
        </p:spPr>
        <p:txBody>
          <a:bodyPr wrap="square" rtlCol="0">
            <a:spAutoFit/>
          </a:bodyPr>
          <a:lstStyle/>
          <a:p>
            <a:r>
              <a:rPr lang="en-US" sz="1600" b="1" dirty="0" smtClean="0">
                <a:cs typeface="Kalinga" panose="020B0502040204020203" pitchFamily="34" charset="0"/>
              </a:rPr>
              <a:t>Facilitates </a:t>
            </a:r>
            <a:r>
              <a:rPr lang="en-US" sz="1600" b="1" dirty="0">
                <a:cs typeface="Kalinga" panose="020B0502040204020203" pitchFamily="34" charset="0"/>
              </a:rPr>
              <a:t>decision-making that allow staff to make mid-course corrections within an adaptive design framework</a:t>
            </a:r>
          </a:p>
          <a:p>
            <a:pPr lvl="0"/>
            <a:r>
              <a:rPr lang="en-US" sz="1600" b="1" dirty="0" smtClean="0">
                <a:cs typeface="Kalinga" panose="020B0502040204020203" pitchFamily="34" charset="0"/>
              </a:rPr>
              <a:t> </a:t>
            </a:r>
            <a:endParaRPr lang="en-US" sz="1600" b="1" dirty="0">
              <a:cs typeface="Kalinga" panose="020B0502040204020203" pitchFamily="34" charset="0"/>
            </a:endParaRPr>
          </a:p>
        </p:txBody>
      </p:sp>
      <p:sp>
        <p:nvSpPr>
          <p:cNvPr id="11" name="Flowchart: Decision 10"/>
          <p:cNvSpPr/>
          <p:nvPr/>
        </p:nvSpPr>
        <p:spPr>
          <a:xfrm>
            <a:off x="362620" y="1388365"/>
            <a:ext cx="769494" cy="478971"/>
          </a:xfrm>
          <a:prstGeom prst="flowChartDecision">
            <a:avLst/>
          </a:prstGeom>
          <a:noFill/>
          <a:ln w="15875">
            <a:solidFill>
              <a:srgbClr val="FF0000"/>
            </a:solidFill>
          </a:ln>
        </p:spPr>
        <p:style>
          <a:lnRef idx="1">
            <a:schemeClr val="accent3"/>
          </a:lnRef>
          <a:fillRef idx="1002">
            <a:schemeClr val="dk2"/>
          </a:fillRef>
          <a:effectRef idx="1">
            <a:schemeClr val="accent3"/>
          </a:effectRef>
          <a:fontRef idx="minor">
            <a:schemeClr val="dk1"/>
          </a:fontRef>
        </p:style>
        <p:txBody>
          <a:bodyPr rtlCol="0" anchor="ctr"/>
          <a:lstStyle/>
          <a:p>
            <a:pPr algn="ctr"/>
            <a:r>
              <a:rPr lang="en-US" sz="1350" b="1" dirty="0">
                <a:solidFill>
                  <a:schemeClr val="tx1"/>
                </a:solidFill>
                <a:latin typeface="Kalinga" panose="020B0502040204020203" pitchFamily="34" charset="0"/>
                <a:cs typeface="Kalinga" panose="020B0502040204020203" pitchFamily="34" charset="0"/>
              </a:rPr>
              <a:t>1</a:t>
            </a:r>
          </a:p>
        </p:txBody>
      </p:sp>
      <p:sp>
        <p:nvSpPr>
          <p:cNvPr id="12" name="Flowchart: Decision 11"/>
          <p:cNvSpPr/>
          <p:nvPr/>
        </p:nvSpPr>
        <p:spPr>
          <a:xfrm>
            <a:off x="362620" y="2627314"/>
            <a:ext cx="769494" cy="478971"/>
          </a:xfrm>
          <a:prstGeom prst="flowChartDecision">
            <a:avLst/>
          </a:prstGeom>
          <a:noFill/>
          <a:ln w="15875">
            <a:solidFill>
              <a:srgbClr val="FF0000"/>
            </a:solidFill>
          </a:ln>
        </p:spPr>
        <p:style>
          <a:lnRef idx="1">
            <a:schemeClr val="accent3"/>
          </a:lnRef>
          <a:fillRef idx="1002">
            <a:schemeClr val="dk2"/>
          </a:fillRef>
          <a:effectRef idx="1">
            <a:schemeClr val="accent3"/>
          </a:effectRef>
          <a:fontRef idx="minor">
            <a:schemeClr val="dk1"/>
          </a:fontRef>
        </p:style>
        <p:txBody>
          <a:bodyPr rtlCol="0" anchor="ctr"/>
          <a:lstStyle/>
          <a:p>
            <a:pPr algn="ctr"/>
            <a:r>
              <a:rPr lang="en-US" sz="1350" b="1" dirty="0">
                <a:solidFill>
                  <a:schemeClr val="tx1"/>
                </a:solidFill>
                <a:latin typeface="Kalinga" panose="020B0502040204020203" pitchFamily="34" charset="0"/>
                <a:cs typeface="Kalinga" panose="020B0502040204020203" pitchFamily="34" charset="0"/>
              </a:rPr>
              <a:t>2</a:t>
            </a:r>
          </a:p>
        </p:txBody>
      </p:sp>
      <p:sp>
        <p:nvSpPr>
          <p:cNvPr id="13" name="Flowchart: Decision 12"/>
          <p:cNvSpPr/>
          <p:nvPr/>
        </p:nvSpPr>
        <p:spPr>
          <a:xfrm>
            <a:off x="383314" y="4020407"/>
            <a:ext cx="769494" cy="478971"/>
          </a:xfrm>
          <a:prstGeom prst="flowChartDecision">
            <a:avLst/>
          </a:prstGeom>
          <a:noFill/>
          <a:ln w="15875">
            <a:solidFill>
              <a:srgbClr val="FF0000"/>
            </a:solidFill>
          </a:ln>
        </p:spPr>
        <p:style>
          <a:lnRef idx="1">
            <a:schemeClr val="accent3"/>
          </a:lnRef>
          <a:fillRef idx="1002">
            <a:schemeClr val="dk2"/>
          </a:fillRef>
          <a:effectRef idx="1">
            <a:schemeClr val="accent3"/>
          </a:effectRef>
          <a:fontRef idx="minor">
            <a:schemeClr val="dk1"/>
          </a:fontRef>
        </p:style>
        <p:txBody>
          <a:bodyPr rtlCol="0" anchor="ctr"/>
          <a:lstStyle/>
          <a:p>
            <a:pPr algn="ctr"/>
            <a:r>
              <a:rPr lang="en-US" sz="1350" b="1" dirty="0">
                <a:solidFill>
                  <a:schemeClr val="tx1"/>
                </a:solidFill>
                <a:latin typeface="Kalinga" panose="020B0502040204020203" pitchFamily="34" charset="0"/>
                <a:cs typeface="Kalinga" panose="020B0502040204020203" pitchFamily="34" charset="0"/>
              </a:rPr>
              <a:t>3</a:t>
            </a:r>
          </a:p>
        </p:txBody>
      </p:sp>
      <p:sp>
        <p:nvSpPr>
          <p:cNvPr id="14" name="Flowchart: Decision 13"/>
          <p:cNvSpPr/>
          <p:nvPr/>
        </p:nvSpPr>
        <p:spPr>
          <a:xfrm>
            <a:off x="4693439" y="1287086"/>
            <a:ext cx="769494" cy="478971"/>
          </a:xfrm>
          <a:prstGeom prst="flowChartDecision">
            <a:avLst/>
          </a:prstGeom>
          <a:noFill/>
          <a:ln w="15875">
            <a:solidFill>
              <a:srgbClr val="FF0000"/>
            </a:solidFill>
          </a:ln>
        </p:spPr>
        <p:style>
          <a:lnRef idx="1">
            <a:schemeClr val="accent3"/>
          </a:lnRef>
          <a:fillRef idx="1002">
            <a:schemeClr val="dk2"/>
          </a:fillRef>
          <a:effectRef idx="1">
            <a:schemeClr val="accent3"/>
          </a:effectRef>
          <a:fontRef idx="minor">
            <a:schemeClr val="dk1"/>
          </a:fontRef>
        </p:style>
        <p:txBody>
          <a:bodyPr rtlCol="0" anchor="ctr"/>
          <a:lstStyle/>
          <a:p>
            <a:pPr algn="ctr"/>
            <a:r>
              <a:rPr lang="en-US" sz="1350" b="1" dirty="0">
                <a:solidFill>
                  <a:schemeClr val="tx1"/>
                </a:solidFill>
                <a:latin typeface="Kalinga" panose="020B0502040204020203" pitchFamily="34" charset="0"/>
                <a:cs typeface="Kalinga" panose="020B0502040204020203" pitchFamily="34" charset="0"/>
              </a:rPr>
              <a:t>4</a:t>
            </a:r>
          </a:p>
        </p:txBody>
      </p:sp>
      <p:sp>
        <p:nvSpPr>
          <p:cNvPr id="15" name="Flowchart: Decision 14"/>
          <p:cNvSpPr/>
          <p:nvPr/>
        </p:nvSpPr>
        <p:spPr>
          <a:xfrm>
            <a:off x="4693439" y="2627314"/>
            <a:ext cx="769494" cy="478971"/>
          </a:xfrm>
          <a:prstGeom prst="flowChartDecision">
            <a:avLst/>
          </a:prstGeom>
          <a:noFill/>
          <a:ln w="15875">
            <a:solidFill>
              <a:srgbClr val="FF0000"/>
            </a:solidFill>
          </a:ln>
        </p:spPr>
        <p:style>
          <a:lnRef idx="1">
            <a:schemeClr val="accent3"/>
          </a:lnRef>
          <a:fillRef idx="1002">
            <a:schemeClr val="dk2"/>
          </a:fillRef>
          <a:effectRef idx="1">
            <a:schemeClr val="accent3"/>
          </a:effectRef>
          <a:fontRef idx="minor">
            <a:schemeClr val="dk1"/>
          </a:fontRef>
        </p:style>
        <p:txBody>
          <a:bodyPr rtlCol="0" anchor="ctr"/>
          <a:lstStyle/>
          <a:p>
            <a:pPr algn="ctr"/>
            <a:r>
              <a:rPr lang="en-US" sz="1350" b="1" dirty="0" smtClean="0">
                <a:solidFill>
                  <a:schemeClr val="tx1"/>
                </a:solidFill>
                <a:latin typeface="Kalinga" panose="020B0502040204020203" pitchFamily="34" charset="0"/>
                <a:cs typeface="Kalinga" panose="020B0502040204020203" pitchFamily="34" charset="0"/>
              </a:rPr>
              <a:t>5</a:t>
            </a:r>
            <a:endParaRPr lang="en-US" sz="1350" b="1" dirty="0">
              <a:solidFill>
                <a:schemeClr val="tx1"/>
              </a:solidFill>
              <a:latin typeface="Kalinga" panose="020B0502040204020203" pitchFamily="34" charset="0"/>
              <a:cs typeface="Kalinga" panose="020B0502040204020203" pitchFamily="34" charset="0"/>
            </a:endParaRPr>
          </a:p>
        </p:txBody>
      </p:sp>
      <p:sp>
        <p:nvSpPr>
          <p:cNvPr id="16" name="TextBox 15"/>
          <p:cNvSpPr txBox="1"/>
          <p:nvPr/>
        </p:nvSpPr>
        <p:spPr>
          <a:xfrm>
            <a:off x="5480957" y="4020407"/>
            <a:ext cx="3234417" cy="830997"/>
          </a:xfrm>
          <a:prstGeom prst="rect">
            <a:avLst/>
          </a:prstGeom>
          <a:noFill/>
        </p:spPr>
        <p:txBody>
          <a:bodyPr wrap="square" rtlCol="0">
            <a:spAutoFit/>
          </a:bodyPr>
          <a:lstStyle/>
          <a:p>
            <a:pPr lvl="0"/>
            <a:r>
              <a:rPr lang="en-US" sz="1600" b="1" dirty="0">
                <a:cs typeface="Kalinga" panose="020B0502040204020203" pitchFamily="34" charset="0"/>
              </a:rPr>
              <a:t>Enables cross-survey analysis to support design and budgeting decisions</a:t>
            </a:r>
            <a:endParaRPr lang="en-US" sz="1600" b="1" dirty="0" smtClean="0">
              <a:cs typeface="Kalinga" panose="020B0502040204020203" pitchFamily="34" charset="0"/>
            </a:endParaRPr>
          </a:p>
        </p:txBody>
      </p:sp>
      <p:sp>
        <p:nvSpPr>
          <p:cNvPr id="17" name="Flowchart: Decision 16"/>
          <p:cNvSpPr/>
          <p:nvPr/>
        </p:nvSpPr>
        <p:spPr>
          <a:xfrm>
            <a:off x="4693439" y="4020407"/>
            <a:ext cx="769494" cy="478971"/>
          </a:xfrm>
          <a:prstGeom prst="flowChartDecision">
            <a:avLst/>
          </a:prstGeom>
          <a:noFill/>
          <a:ln w="15875">
            <a:solidFill>
              <a:srgbClr val="FF0000"/>
            </a:solidFill>
          </a:ln>
        </p:spPr>
        <p:style>
          <a:lnRef idx="1">
            <a:schemeClr val="accent3"/>
          </a:lnRef>
          <a:fillRef idx="1002">
            <a:schemeClr val="dk2"/>
          </a:fillRef>
          <a:effectRef idx="1">
            <a:schemeClr val="accent3"/>
          </a:effectRef>
          <a:fontRef idx="minor">
            <a:schemeClr val="dk1"/>
          </a:fontRef>
        </p:style>
        <p:txBody>
          <a:bodyPr rtlCol="0" anchor="ctr"/>
          <a:lstStyle/>
          <a:p>
            <a:pPr algn="ctr"/>
            <a:r>
              <a:rPr lang="en-US" sz="1350" b="1" dirty="0">
                <a:solidFill>
                  <a:schemeClr val="tx1"/>
                </a:solidFill>
                <a:latin typeface="Kalinga" panose="020B0502040204020203" pitchFamily="34" charset="0"/>
                <a:cs typeface="Kalinga" panose="020B0502040204020203" pitchFamily="34" charset="0"/>
              </a:rPr>
              <a:t>6</a:t>
            </a:r>
          </a:p>
        </p:txBody>
      </p:sp>
      <p:sp>
        <p:nvSpPr>
          <p:cNvPr id="18" name="Title 2"/>
          <p:cNvSpPr txBox="1">
            <a:spLocks/>
          </p:cNvSpPr>
          <p:nvPr/>
        </p:nvSpPr>
        <p:spPr>
          <a:xfrm>
            <a:off x="768061" y="365760"/>
            <a:ext cx="7395881" cy="667512"/>
          </a:xfrm>
          <a:prstGeom prst="rect">
            <a:avLst/>
          </a:prstGeom>
        </p:spPr>
        <p:txBody>
          <a:bodyPr/>
          <a:lstStyle>
            <a:lvl1pPr algn="ctr" defTabSz="457200" rtl="0" eaLnBrk="1" latinLnBrk="0" hangingPunct="1">
              <a:spcBef>
                <a:spcPct val="0"/>
              </a:spcBef>
              <a:buNone/>
              <a:defRPr sz="2800" kern="1200">
                <a:solidFill>
                  <a:srgbClr val="10335A"/>
                </a:solidFill>
                <a:latin typeface="Arial Black"/>
                <a:ea typeface="+mj-ea"/>
                <a:cs typeface="Arial Black"/>
              </a:defRPr>
            </a:lvl1pPr>
          </a:lstStyle>
          <a:p>
            <a:r>
              <a:rPr lang="en-US" dirty="0" smtClean="0"/>
              <a:t>Benefits of the Paradata Warehouse</a:t>
            </a:r>
            <a:endParaRPr lang="en-US" dirty="0"/>
          </a:p>
        </p:txBody>
      </p:sp>
    </p:spTree>
    <p:extLst>
      <p:ext uri="{BB962C8B-B14F-4D97-AF65-F5344CB8AC3E}">
        <p14:creationId xmlns:p14="http://schemas.microsoft.com/office/powerpoint/2010/main" val="219080988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403412" y="1325879"/>
            <a:ext cx="8297676" cy="4294991"/>
          </a:xfrm>
        </p:spPr>
        <p:txBody>
          <a:bodyPr/>
          <a:lstStyle/>
          <a:p>
            <a:r>
              <a:rPr lang="en-US" sz="2200" dirty="0" smtClean="0"/>
              <a:t>Cost and </a:t>
            </a:r>
            <a:r>
              <a:rPr lang="en-US" sz="2200" dirty="0"/>
              <a:t>production reports related </a:t>
            </a:r>
            <a:r>
              <a:rPr lang="en-US" sz="2200" dirty="0" smtClean="0"/>
              <a:t>to telephone interviewing, “</a:t>
            </a:r>
            <a:r>
              <a:rPr lang="en-US" sz="2200" dirty="0"/>
              <a:t>in-house</a:t>
            </a:r>
            <a:r>
              <a:rPr lang="en-US" sz="2200" dirty="0" smtClean="0"/>
              <a:t>” locating,  </a:t>
            </a:r>
            <a:r>
              <a:rPr lang="en-US" sz="2200" dirty="0"/>
              <a:t>field </a:t>
            </a:r>
            <a:r>
              <a:rPr lang="en-US" sz="2200" dirty="0" smtClean="0"/>
              <a:t>locating/interviewing and data collection supervision</a:t>
            </a:r>
          </a:p>
          <a:p>
            <a:pPr marL="0" indent="0">
              <a:buNone/>
            </a:pPr>
            <a:endParaRPr lang="en-US" sz="2200" dirty="0"/>
          </a:p>
          <a:p>
            <a:r>
              <a:rPr lang="en-US" sz="2200" dirty="0" smtClean="0"/>
              <a:t>Interactive </a:t>
            </a:r>
            <a:r>
              <a:rPr lang="en-US" sz="2200" dirty="0"/>
              <a:t>dashboards </a:t>
            </a:r>
            <a:r>
              <a:rPr lang="en-US" sz="2200" dirty="0" smtClean="0"/>
              <a:t>that enable </a:t>
            </a:r>
            <a:r>
              <a:rPr lang="en-US" sz="2200" dirty="0"/>
              <a:t>staff to “drill down” into </a:t>
            </a:r>
            <a:r>
              <a:rPr lang="en-US" sz="2200" dirty="0" smtClean="0"/>
              <a:t>paradata</a:t>
            </a:r>
          </a:p>
          <a:p>
            <a:pPr marL="0" indent="0">
              <a:buNone/>
            </a:pPr>
            <a:endParaRPr lang="en-US" sz="2200" dirty="0"/>
          </a:p>
          <a:p>
            <a:r>
              <a:rPr lang="en-US" sz="2200" dirty="0" smtClean="0"/>
              <a:t>A metadata repository that collects information on survey characteristics</a:t>
            </a:r>
          </a:p>
          <a:p>
            <a:pPr marL="0" indent="0">
              <a:buNone/>
            </a:pPr>
            <a:endParaRPr lang="en-US" dirty="0"/>
          </a:p>
        </p:txBody>
      </p:sp>
      <p:sp>
        <p:nvSpPr>
          <p:cNvPr id="3" name="Title 2"/>
          <p:cNvSpPr>
            <a:spLocks noGrp="1"/>
          </p:cNvSpPr>
          <p:nvPr>
            <p:ph type="title"/>
          </p:nvPr>
        </p:nvSpPr>
        <p:spPr>
          <a:xfrm>
            <a:off x="793377" y="222365"/>
            <a:ext cx="7395881" cy="667512"/>
          </a:xfrm>
        </p:spPr>
        <p:txBody>
          <a:bodyPr/>
          <a:lstStyle/>
          <a:p>
            <a:r>
              <a:rPr lang="en-US" dirty="0" smtClean="0">
                <a:solidFill>
                  <a:srgbClr val="10335A"/>
                </a:solidFill>
                <a:latin typeface="Arial Black" panose="020B0A04020102020204" pitchFamily="34" charset="0"/>
              </a:rPr>
              <a:t>System Features</a:t>
            </a:r>
            <a:endParaRPr lang="en-US" dirty="0">
              <a:solidFill>
                <a:srgbClr val="10335A"/>
              </a:solidFill>
              <a:latin typeface="Arial Black" panose="020B0A04020102020204" pitchFamily="34" charset="0"/>
            </a:endParaRPr>
          </a:p>
        </p:txBody>
      </p:sp>
    </p:spTree>
    <p:extLst>
      <p:ext uri="{BB962C8B-B14F-4D97-AF65-F5344CB8AC3E}">
        <p14:creationId xmlns:p14="http://schemas.microsoft.com/office/powerpoint/2010/main" val="28928071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8096" y="219456"/>
            <a:ext cx="7395881" cy="667512"/>
          </a:xfrm>
        </p:spPr>
        <p:txBody>
          <a:bodyPr>
            <a:normAutofit fontScale="90000"/>
          </a:bodyPr>
          <a:lstStyle/>
          <a:p>
            <a:pPr lvl="0"/>
            <a:r>
              <a:rPr lang="en-US" dirty="0" smtClean="0">
                <a:solidFill>
                  <a:srgbClr val="10335A"/>
                </a:solidFill>
                <a:latin typeface="Arial Black" panose="020B0A04020102020204" pitchFamily="34" charset="0"/>
              </a:rPr>
              <a:t>High-Level Paradata System Architecture</a:t>
            </a:r>
            <a:endParaRPr lang="en-US" dirty="0">
              <a:solidFill>
                <a:srgbClr val="10335A"/>
              </a:solidFill>
              <a:latin typeface="Arial Black" panose="020B0A04020102020204" pitchFamily="34" charset="0"/>
            </a:endParaRPr>
          </a:p>
        </p:txBody>
      </p:sp>
      <p:sp>
        <p:nvSpPr>
          <p:cNvPr id="103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51318"/>
            <a:ext cx="9144000" cy="5077207"/>
          </a:xfrm>
          <a:prstGeom prst="rect">
            <a:avLst/>
          </a:prstGeom>
        </p:spPr>
      </p:pic>
    </p:spTree>
    <p:extLst>
      <p:ext uri="{BB962C8B-B14F-4D97-AF65-F5344CB8AC3E}">
        <p14:creationId xmlns:p14="http://schemas.microsoft.com/office/powerpoint/2010/main" val="30114532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30010" y="2285956"/>
            <a:ext cx="5018314" cy="1323439"/>
          </a:xfrm>
          <a:prstGeom prst="rect">
            <a:avLst/>
          </a:prstGeom>
          <a:noFill/>
        </p:spPr>
        <p:txBody>
          <a:bodyPr wrap="square" rtlCol="0">
            <a:spAutoFit/>
          </a:bodyPr>
          <a:lstStyle/>
          <a:p>
            <a:pPr lvl="0"/>
            <a:r>
              <a:rPr lang="en-US" sz="1600" b="1" dirty="0">
                <a:cs typeface="Kalinga" panose="020B0502040204020203" pitchFamily="34" charset="0"/>
              </a:rPr>
              <a:t>How productive are interviewers?</a:t>
            </a:r>
          </a:p>
          <a:p>
            <a:pPr lvl="0"/>
            <a:r>
              <a:rPr lang="en-US" sz="1600" b="1" dirty="0">
                <a:cs typeface="Kalinga" panose="020B0502040204020203" pitchFamily="34" charset="0"/>
              </a:rPr>
              <a:t>How many hours are spent per complete?</a:t>
            </a:r>
          </a:p>
          <a:p>
            <a:pPr lvl="0"/>
            <a:r>
              <a:rPr lang="en-US" sz="1600" b="1" dirty="0">
                <a:cs typeface="Kalinga" panose="020B0502040204020203" pitchFamily="34" charset="0"/>
              </a:rPr>
              <a:t>When are we most likely to reach respondents?</a:t>
            </a:r>
          </a:p>
          <a:p>
            <a:pPr lvl="0"/>
            <a:r>
              <a:rPr lang="en-US" sz="1600" b="1" dirty="0">
                <a:cs typeface="Kalinga" panose="020B0502040204020203" pitchFamily="34" charset="0"/>
              </a:rPr>
              <a:t>What is the level of effort for completing cases?</a:t>
            </a:r>
          </a:p>
          <a:p>
            <a:pPr lvl="0"/>
            <a:r>
              <a:rPr lang="en-US" sz="1600" b="1" dirty="0">
                <a:cs typeface="Kalinga" panose="020B0502040204020203" pitchFamily="34" charset="0"/>
              </a:rPr>
              <a:t>When should we stop calling cases?</a:t>
            </a:r>
          </a:p>
        </p:txBody>
      </p:sp>
      <p:sp>
        <p:nvSpPr>
          <p:cNvPr id="10" name="Text Placeholder 1"/>
          <p:cNvSpPr txBox="1">
            <a:spLocks/>
          </p:cNvSpPr>
          <p:nvPr/>
        </p:nvSpPr>
        <p:spPr>
          <a:xfrm>
            <a:off x="1414066" y="919405"/>
            <a:ext cx="6838382" cy="1093757"/>
          </a:xfrm>
          <a:prstGeom prst="rect">
            <a:avLst/>
          </a:prstGeom>
        </p:spPr>
        <p:txBody>
          <a:bodyPr vert="horz" lIns="68580" tIns="34290" rIns="68580" bIns="34290" rtlCol="0" anchor="ctr">
            <a:normAutofit/>
          </a:bodyPr>
          <a:lstStyle>
            <a:lvl1pPr marL="0" indent="0" algn="ctr" defTabSz="457200" rtl="0" eaLnBrk="1" latinLnBrk="0" hangingPunct="1">
              <a:spcBef>
                <a:spcPct val="20000"/>
              </a:spcBef>
              <a:buFont typeface="Arial"/>
              <a:buNone/>
              <a:defRPr sz="2800" kern="1200" baseline="0">
                <a:solidFill>
                  <a:schemeClr val="tx1"/>
                </a:solidFill>
                <a:latin typeface="Arial Black" pitchFamily="34" charset="0"/>
                <a:ea typeface="+mn-ea"/>
                <a:cs typeface="+mn-cs"/>
              </a:defRPr>
            </a:lvl1pPr>
            <a:lvl2pPr marL="457200" indent="0" algn="l" defTabSz="457200" rtl="0" eaLnBrk="1" latinLnBrk="0" hangingPunct="1">
              <a:spcBef>
                <a:spcPct val="20000"/>
              </a:spcBef>
              <a:buFont typeface="Arial"/>
              <a:buNone/>
              <a:defRPr sz="1800" kern="1200">
                <a:solidFill>
                  <a:schemeClr val="tx1">
                    <a:tint val="75000"/>
                  </a:schemeClr>
                </a:solidFill>
                <a:latin typeface="+mn-lt"/>
                <a:ea typeface="+mn-ea"/>
                <a:cs typeface="+mn-cs"/>
              </a:defRPr>
            </a:lvl2pPr>
            <a:lvl3pPr marL="914400" indent="0" algn="l" defTabSz="457200" rtl="0" eaLnBrk="1" latinLnBrk="0" hangingPunct="1">
              <a:spcBef>
                <a:spcPct val="20000"/>
              </a:spcBef>
              <a:buFont typeface="Arial"/>
              <a:buNone/>
              <a:defRPr sz="1600" kern="1200">
                <a:solidFill>
                  <a:schemeClr val="tx1">
                    <a:tint val="75000"/>
                  </a:schemeClr>
                </a:solidFill>
                <a:latin typeface="+mn-lt"/>
                <a:ea typeface="+mn-ea"/>
                <a:cs typeface="+mn-cs"/>
              </a:defRPr>
            </a:lvl3pPr>
            <a:lvl4pPr marL="13716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4pPr>
            <a:lvl5pPr marL="18288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5pPr>
            <a:lvl6pPr marL="22860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9pPr>
          </a:lstStyle>
          <a:p>
            <a:pPr defTabSz="342900">
              <a:defRPr/>
            </a:pPr>
            <a:r>
              <a:rPr lang="en-US" sz="2100" b="1" dirty="0" smtClean="0">
                <a:latin typeface="+mn-lt"/>
                <a:cs typeface="Kalinga" panose="020B0502040204020203" pitchFamily="34" charset="0"/>
              </a:rPr>
              <a:t>Current Paradata Reports are Used to Answer the Following Data Collection Questions…</a:t>
            </a:r>
            <a:endParaRPr lang="en-US" sz="2100" b="1" dirty="0">
              <a:latin typeface="+mn-lt"/>
              <a:cs typeface="Kalinga" panose="020B0502040204020203" pitchFamily="34" charset="0"/>
            </a:endParaRPr>
          </a:p>
        </p:txBody>
      </p:sp>
      <p:sp>
        <p:nvSpPr>
          <p:cNvPr id="16" name="TextBox 15"/>
          <p:cNvSpPr txBox="1"/>
          <p:nvPr/>
        </p:nvSpPr>
        <p:spPr>
          <a:xfrm>
            <a:off x="630011" y="2023728"/>
            <a:ext cx="4158346" cy="369332"/>
          </a:xfrm>
          <a:prstGeom prst="rect">
            <a:avLst/>
          </a:prstGeom>
          <a:noFill/>
        </p:spPr>
        <p:txBody>
          <a:bodyPr wrap="square" rtlCol="0">
            <a:spAutoFit/>
          </a:bodyPr>
          <a:lstStyle/>
          <a:p>
            <a:pPr lvl="0"/>
            <a:r>
              <a:rPr lang="en-US" b="1" dirty="0">
                <a:solidFill>
                  <a:srgbClr val="FF0000"/>
                </a:solidFill>
                <a:cs typeface="Kalinga" panose="020B0502040204020203" pitchFamily="34" charset="0"/>
              </a:rPr>
              <a:t>Telephone Interviewing</a:t>
            </a:r>
          </a:p>
        </p:txBody>
      </p:sp>
      <p:sp>
        <p:nvSpPr>
          <p:cNvPr id="21" name="TextBox 20"/>
          <p:cNvSpPr txBox="1"/>
          <p:nvPr/>
        </p:nvSpPr>
        <p:spPr>
          <a:xfrm>
            <a:off x="3890450" y="4147333"/>
            <a:ext cx="5160711" cy="1077218"/>
          </a:xfrm>
          <a:prstGeom prst="rect">
            <a:avLst/>
          </a:prstGeom>
          <a:noFill/>
        </p:spPr>
        <p:txBody>
          <a:bodyPr wrap="square" rtlCol="0">
            <a:spAutoFit/>
          </a:bodyPr>
          <a:lstStyle/>
          <a:p>
            <a:pPr lvl="0"/>
            <a:r>
              <a:rPr lang="en-US" sz="1600" b="1" dirty="0">
                <a:cs typeface="Kalinga" panose="020B0502040204020203" pitchFamily="34" charset="0"/>
              </a:rPr>
              <a:t>How successful are we converting refusals?</a:t>
            </a:r>
          </a:p>
          <a:p>
            <a:pPr lvl="0"/>
            <a:r>
              <a:rPr lang="en-US" sz="1600" b="1" dirty="0">
                <a:cs typeface="Kalinga" panose="020B0502040204020203" pitchFamily="34" charset="0"/>
              </a:rPr>
              <a:t>How many calls are we making per refusal case?</a:t>
            </a:r>
          </a:p>
          <a:p>
            <a:pPr lvl="0"/>
            <a:r>
              <a:rPr lang="en-US" sz="1600" b="1" dirty="0">
                <a:cs typeface="Kalinga" panose="020B0502040204020203" pitchFamily="34" charset="0"/>
              </a:rPr>
              <a:t>Are we meeting our firm appointments?</a:t>
            </a:r>
          </a:p>
          <a:p>
            <a:pPr lvl="0"/>
            <a:r>
              <a:rPr lang="en-US" sz="1600" b="1" dirty="0">
                <a:cs typeface="Kalinga" panose="020B0502040204020203" pitchFamily="34" charset="0"/>
              </a:rPr>
              <a:t>What is the outcome of scheduling appointments?</a:t>
            </a:r>
          </a:p>
        </p:txBody>
      </p:sp>
      <p:sp>
        <p:nvSpPr>
          <p:cNvPr id="22" name="TextBox 21"/>
          <p:cNvSpPr txBox="1"/>
          <p:nvPr/>
        </p:nvSpPr>
        <p:spPr>
          <a:xfrm>
            <a:off x="3890450" y="3885105"/>
            <a:ext cx="4273527" cy="369332"/>
          </a:xfrm>
          <a:prstGeom prst="rect">
            <a:avLst/>
          </a:prstGeom>
          <a:noFill/>
        </p:spPr>
        <p:txBody>
          <a:bodyPr wrap="square" rtlCol="0">
            <a:spAutoFit/>
          </a:bodyPr>
          <a:lstStyle/>
          <a:p>
            <a:pPr lvl="0"/>
            <a:r>
              <a:rPr lang="en-US" b="1" dirty="0">
                <a:solidFill>
                  <a:srgbClr val="FF0000"/>
                </a:solidFill>
                <a:cs typeface="Kalinga" panose="020B0502040204020203" pitchFamily="34" charset="0"/>
              </a:rPr>
              <a:t>Appointments and Refusals</a:t>
            </a:r>
          </a:p>
        </p:txBody>
      </p:sp>
      <p:sp>
        <p:nvSpPr>
          <p:cNvPr id="9" name="Title 2"/>
          <p:cNvSpPr txBox="1">
            <a:spLocks/>
          </p:cNvSpPr>
          <p:nvPr/>
        </p:nvSpPr>
        <p:spPr>
          <a:xfrm>
            <a:off x="768096" y="365760"/>
            <a:ext cx="7395881" cy="667512"/>
          </a:xfrm>
          <a:prstGeom prst="rect">
            <a:avLst/>
          </a:prstGeom>
        </p:spPr>
        <p:txBody>
          <a:bodyPr/>
          <a:lstStyle>
            <a:lvl1pPr algn="ctr" defTabSz="457200" rtl="0" eaLnBrk="1" latinLnBrk="0" hangingPunct="1">
              <a:spcBef>
                <a:spcPct val="0"/>
              </a:spcBef>
              <a:buNone/>
              <a:defRPr sz="2800" kern="1200">
                <a:solidFill>
                  <a:srgbClr val="10335A"/>
                </a:solidFill>
                <a:latin typeface="Arial Black"/>
                <a:ea typeface="+mj-ea"/>
                <a:cs typeface="Arial Black"/>
              </a:defRPr>
            </a:lvl1pPr>
          </a:lstStyle>
          <a:p>
            <a:r>
              <a:rPr lang="en-US" dirty="0" smtClean="0">
                <a:latin typeface="Arial Black" panose="020B0A04020102020204" pitchFamily="34" charset="0"/>
              </a:rPr>
              <a:t>Paradata Reports</a:t>
            </a:r>
            <a:endParaRPr lang="en-US" dirty="0">
              <a:latin typeface="Arial Black" panose="020B0A04020102020204" pitchFamily="34" charset="0"/>
            </a:endParaRPr>
          </a:p>
        </p:txBody>
      </p:sp>
    </p:spTree>
    <p:extLst>
      <p:ext uri="{BB962C8B-B14F-4D97-AF65-F5344CB8AC3E}">
        <p14:creationId xmlns:p14="http://schemas.microsoft.com/office/powerpoint/2010/main" val="42091315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96933" y="2130656"/>
            <a:ext cx="5018314" cy="830997"/>
          </a:xfrm>
          <a:prstGeom prst="rect">
            <a:avLst/>
          </a:prstGeom>
          <a:noFill/>
        </p:spPr>
        <p:txBody>
          <a:bodyPr wrap="square" rtlCol="0">
            <a:spAutoFit/>
          </a:bodyPr>
          <a:lstStyle/>
          <a:p>
            <a:pPr lvl="0"/>
            <a:r>
              <a:rPr lang="en-US" sz="1600" b="1" dirty="0">
                <a:cs typeface="Kalinga" panose="020B0502040204020203" pitchFamily="34" charset="0"/>
              </a:rPr>
              <a:t>How productive are locators?</a:t>
            </a:r>
          </a:p>
          <a:p>
            <a:pPr lvl="0"/>
            <a:r>
              <a:rPr lang="en-US" sz="1600" b="1" dirty="0">
                <a:cs typeface="Kalinga" panose="020B0502040204020203" pitchFamily="34" charset="0"/>
              </a:rPr>
              <a:t>How many hours are spent on a locating case?</a:t>
            </a:r>
          </a:p>
          <a:p>
            <a:pPr lvl="0"/>
            <a:r>
              <a:rPr lang="en-US" sz="1600" b="1" dirty="0">
                <a:cs typeface="Kalinga" panose="020B0502040204020203" pitchFamily="34" charset="0"/>
              </a:rPr>
              <a:t>What percentage of the sample did we locate?</a:t>
            </a:r>
          </a:p>
        </p:txBody>
      </p:sp>
      <p:sp>
        <p:nvSpPr>
          <p:cNvPr id="10" name="Text Placeholder 1"/>
          <p:cNvSpPr txBox="1">
            <a:spLocks/>
          </p:cNvSpPr>
          <p:nvPr/>
        </p:nvSpPr>
        <p:spPr>
          <a:xfrm>
            <a:off x="1414066" y="919405"/>
            <a:ext cx="6838382" cy="1093757"/>
          </a:xfrm>
          <a:prstGeom prst="rect">
            <a:avLst/>
          </a:prstGeom>
        </p:spPr>
        <p:txBody>
          <a:bodyPr vert="horz" lIns="68580" tIns="34290" rIns="68580" bIns="34290" rtlCol="0" anchor="ctr">
            <a:normAutofit/>
          </a:bodyPr>
          <a:lstStyle>
            <a:lvl1pPr marL="0" indent="0" algn="ctr" defTabSz="457200" rtl="0" eaLnBrk="1" latinLnBrk="0" hangingPunct="1">
              <a:spcBef>
                <a:spcPct val="20000"/>
              </a:spcBef>
              <a:buFont typeface="Arial"/>
              <a:buNone/>
              <a:defRPr sz="2800" kern="1200" baseline="0">
                <a:solidFill>
                  <a:schemeClr val="tx1"/>
                </a:solidFill>
                <a:latin typeface="Arial Black" pitchFamily="34" charset="0"/>
                <a:ea typeface="+mn-ea"/>
                <a:cs typeface="+mn-cs"/>
              </a:defRPr>
            </a:lvl1pPr>
            <a:lvl2pPr marL="457200" indent="0" algn="l" defTabSz="457200" rtl="0" eaLnBrk="1" latinLnBrk="0" hangingPunct="1">
              <a:spcBef>
                <a:spcPct val="20000"/>
              </a:spcBef>
              <a:buFont typeface="Arial"/>
              <a:buNone/>
              <a:defRPr sz="1800" kern="1200">
                <a:solidFill>
                  <a:schemeClr val="tx1">
                    <a:tint val="75000"/>
                  </a:schemeClr>
                </a:solidFill>
                <a:latin typeface="+mn-lt"/>
                <a:ea typeface="+mn-ea"/>
                <a:cs typeface="+mn-cs"/>
              </a:defRPr>
            </a:lvl2pPr>
            <a:lvl3pPr marL="914400" indent="0" algn="l" defTabSz="457200" rtl="0" eaLnBrk="1" latinLnBrk="0" hangingPunct="1">
              <a:spcBef>
                <a:spcPct val="20000"/>
              </a:spcBef>
              <a:buFont typeface="Arial"/>
              <a:buNone/>
              <a:defRPr sz="1600" kern="1200">
                <a:solidFill>
                  <a:schemeClr val="tx1">
                    <a:tint val="75000"/>
                  </a:schemeClr>
                </a:solidFill>
                <a:latin typeface="+mn-lt"/>
                <a:ea typeface="+mn-ea"/>
                <a:cs typeface="+mn-cs"/>
              </a:defRPr>
            </a:lvl3pPr>
            <a:lvl4pPr marL="13716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4pPr>
            <a:lvl5pPr marL="18288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5pPr>
            <a:lvl6pPr marL="22860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9pPr>
          </a:lstStyle>
          <a:p>
            <a:pPr defTabSz="342900">
              <a:defRPr/>
            </a:pPr>
            <a:r>
              <a:rPr lang="en-US" sz="2100" b="1" dirty="0">
                <a:latin typeface="+mn-lt"/>
                <a:cs typeface="Kalinga" panose="020B0502040204020203" pitchFamily="34" charset="0"/>
              </a:rPr>
              <a:t>Current Paradata Reports are Used to Answer the Following Data Collection Questions…</a:t>
            </a:r>
          </a:p>
        </p:txBody>
      </p:sp>
      <p:sp>
        <p:nvSpPr>
          <p:cNvPr id="16" name="TextBox 15"/>
          <p:cNvSpPr txBox="1"/>
          <p:nvPr/>
        </p:nvSpPr>
        <p:spPr>
          <a:xfrm>
            <a:off x="196934" y="1868429"/>
            <a:ext cx="4158345" cy="369332"/>
          </a:xfrm>
          <a:prstGeom prst="rect">
            <a:avLst/>
          </a:prstGeom>
          <a:noFill/>
        </p:spPr>
        <p:txBody>
          <a:bodyPr wrap="square" rtlCol="0">
            <a:spAutoFit/>
          </a:bodyPr>
          <a:lstStyle/>
          <a:p>
            <a:pPr lvl="0"/>
            <a:r>
              <a:rPr lang="en-US" b="1" dirty="0">
                <a:solidFill>
                  <a:srgbClr val="FF0000"/>
                </a:solidFill>
                <a:cs typeface="Kalinga" panose="020B0502040204020203" pitchFamily="34" charset="0"/>
              </a:rPr>
              <a:t>In-House Locating</a:t>
            </a:r>
          </a:p>
        </p:txBody>
      </p:sp>
      <p:sp>
        <p:nvSpPr>
          <p:cNvPr id="21" name="TextBox 20"/>
          <p:cNvSpPr txBox="1"/>
          <p:nvPr/>
        </p:nvSpPr>
        <p:spPr>
          <a:xfrm>
            <a:off x="1622960" y="3361146"/>
            <a:ext cx="6071782" cy="1077218"/>
          </a:xfrm>
          <a:prstGeom prst="rect">
            <a:avLst/>
          </a:prstGeom>
          <a:noFill/>
        </p:spPr>
        <p:txBody>
          <a:bodyPr wrap="square" rtlCol="0">
            <a:spAutoFit/>
          </a:bodyPr>
          <a:lstStyle/>
          <a:p>
            <a:pPr lvl="0"/>
            <a:r>
              <a:rPr lang="en-US" sz="1600" b="1" dirty="0">
                <a:cs typeface="Kalinga" panose="020B0502040204020203" pitchFamily="34" charset="0"/>
              </a:rPr>
              <a:t>How productive </a:t>
            </a:r>
            <a:r>
              <a:rPr lang="en-US" sz="1600" b="1" dirty="0" smtClean="0">
                <a:cs typeface="Kalinga" panose="020B0502040204020203" pitchFamily="34" charset="0"/>
              </a:rPr>
              <a:t>are field staff?</a:t>
            </a:r>
            <a:endParaRPr lang="en-US" sz="1600" b="1" dirty="0">
              <a:cs typeface="Kalinga" panose="020B0502040204020203" pitchFamily="34" charset="0"/>
            </a:endParaRPr>
          </a:p>
          <a:p>
            <a:pPr lvl="0"/>
            <a:r>
              <a:rPr lang="en-US" sz="1600" b="1" dirty="0">
                <a:cs typeface="Kalinga" panose="020B0502040204020203" pitchFamily="34" charset="0"/>
              </a:rPr>
              <a:t>How many hours are spent per complete?</a:t>
            </a:r>
          </a:p>
          <a:p>
            <a:pPr lvl="0"/>
            <a:r>
              <a:rPr lang="en-US" sz="1600" b="1" dirty="0" smtClean="0">
                <a:cs typeface="Kalinga" panose="020B0502040204020203" pitchFamily="34" charset="0"/>
              </a:rPr>
              <a:t>What </a:t>
            </a:r>
            <a:r>
              <a:rPr lang="en-US" sz="1600" b="1" dirty="0">
                <a:cs typeface="Kalinga" panose="020B0502040204020203" pitchFamily="34" charset="0"/>
              </a:rPr>
              <a:t>is the level of effort </a:t>
            </a:r>
            <a:r>
              <a:rPr lang="en-US" sz="1600" b="1" dirty="0" smtClean="0">
                <a:cs typeface="Kalinga" panose="020B0502040204020203" pitchFamily="34" charset="0"/>
              </a:rPr>
              <a:t>to locate respondents in the field?</a:t>
            </a:r>
          </a:p>
          <a:p>
            <a:pPr lvl="0"/>
            <a:r>
              <a:rPr lang="en-US" sz="1600" b="1" dirty="0" smtClean="0">
                <a:cs typeface="Kalinga" panose="020B0502040204020203" pitchFamily="34" charset="0"/>
              </a:rPr>
              <a:t>How are field expenses impacting the budget?</a:t>
            </a:r>
          </a:p>
        </p:txBody>
      </p:sp>
      <p:sp>
        <p:nvSpPr>
          <p:cNvPr id="22" name="TextBox 21"/>
          <p:cNvSpPr txBox="1"/>
          <p:nvPr/>
        </p:nvSpPr>
        <p:spPr>
          <a:xfrm>
            <a:off x="1622960" y="3072918"/>
            <a:ext cx="4257914" cy="369332"/>
          </a:xfrm>
          <a:prstGeom prst="rect">
            <a:avLst/>
          </a:prstGeom>
          <a:noFill/>
        </p:spPr>
        <p:txBody>
          <a:bodyPr wrap="square" rtlCol="0">
            <a:spAutoFit/>
          </a:bodyPr>
          <a:lstStyle/>
          <a:p>
            <a:pPr lvl="0"/>
            <a:r>
              <a:rPr lang="en-US" b="1" dirty="0" smtClean="0">
                <a:solidFill>
                  <a:srgbClr val="FF0000"/>
                </a:solidFill>
                <a:cs typeface="Kalinga" panose="020B0502040204020203" pitchFamily="34" charset="0"/>
              </a:rPr>
              <a:t>Field Data Collection</a:t>
            </a:r>
            <a:endParaRPr lang="en-US" b="1" dirty="0">
              <a:solidFill>
                <a:srgbClr val="FF0000"/>
              </a:solidFill>
              <a:cs typeface="Kalinga" panose="020B0502040204020203" pitchFamily="34" charset="0"/>
            </a:endParaRPr>
          </a:p>
        </p:txBody>
      </p:sp>
      <p:sp>
        <p:nvSpPr>
          <p:cNvPr id="7" name="Title 2"/>
          <p:cNvSpPr txBox="1">
            <a:spLocks/>
          </p:cNvSpPr>
          <p:nvPr/>
        </p:nvSpPr>
        <p:spPr>
          <a:xfrm>
            <a:off x="768096" y="365760"/>
            <a:ext cx="7395881" cy="667512"/>
          </a:xfrm>
          <a:prstGeom prst="rect">
            <a:avLst/>
          </a:prstGeom>
        </p:spPr>
        <p:txBody>
          <a:bodyPr/>
          <a:lstStyle>
            <a:lvl1pPr algn="ctr" defTabSz="457200" rtl="0" eaLnBrk="1" latinLnBrk="0" hangingPunct="1">
              <a:spcBef>
                <a:spcPct val="0"/>
              </a:spcBef>
              <a:buNone/>
              <a:defRPr sz="2800" kern="1200">
                <a:solidFill>
                  <a:srgbClr val="10335A"/>
                </a:solidFill>
                <a:latin typeface="Arial Black"/>
                <a:ea typeface="+mj-ea"/>
                <a:cs typeface="Arial Black"/>
              </a:defRPr>
            </a:lvl1pPr>
          </a:lstStyle>
          <a:p>
            <a:r>
              <a:rPr lang="en-US" b="1" dirty="0" smtClean="0">
                <a:latin typeface="Arial Black" panose="020B0A04020102020204" pitchFamily="34" charset="0"/>
              </a:rPr>
              <a:t>Paradata Reports (cont)</a:t>
            </a:r>
            <a:endParaRPr lang="en-US" b="1" dirty="0">
              <a:latin typeface="Arial Black" panose="020B0A04020102020204" pitchFamily="34" charset="0"/>
            </a:endParaRPr>
          </a:p>
        </p:txBody>
      </p:sp>
      <p:sp>
        <p:nvSpPr>
          <p:cNvPr id="8" name="TextBox 7"/>
          <p:cNvSpPr txBox="1"/>
          <p:nvPr/>
        </p:nvSpPr>
        <p:spPr>
          <a:xfrm>
            <a:off x="3816099" y="4962930"/>
            <a:ext cx="5204010" cy="830997"/>
          </a:xfrm>
          <a:prstGeom prst="rect">
            <a:avLst/>
          </a:prstGeom>
          <a:noFill/>
        </p:spPr>
        <p:txBody>
          <a:bodyPr wrap="square" rtlCol="0">
            <a:spAutoFit/>
          </a:bodyPr>
          <a:lstStyle/>
          <a:p>
            <a:pPr lvl="0"/>
            <a:r>
              <a:rPr lang="en-US" sz="1600" b="1" dirty="0">
                <a:cs typeface="Kalinga" panose="020B0502040204020203" pitchFamily="34" charset="0"/>
              </a:rPr>
              <a:t>What is the overall cost per complete?</a:t>
            </a:r>
          </a:p>
          <a:p>
            <a:pPr lvl="0"/>
            <a:r>
              <a:rPr lang="en-US" sz="1600" b="1" dirty="0">
                <a:cs typeface="Kalinga" panose="020B0502040204020203" pitchFamily="34" charset="0"/>
              </a:rPr>
              <a:t>How does the cost per complete change over time?</a:t>
            </a:r>
          </a:p>
          <a:p>
            <a:pPr lvl="0"/>
            <a:r>
              <a:rPr lang="en-US" sz="1600" b="1" dirty="0">
                <a:cs typeface="Kalinga" panose="020B0502040204020203" pitchFamily="34" charset="0"/>
              </a:rPr>
              <a:t>Are specific modes driving costs?</a:t>
            </a:r>
          </a:p>
        </p:txBody>
      </p:sp>
      <p:sp>
        <p:nvSpPr>
          <p:cNvPr id="9" name="TextBox 8"/>
          <p:cNvSpPr txBox="1"/>
          <p:nvPr/>
        </p:nvSpPr>
        <p:spPr>
          <a:xfrm>
            <a:off x="3816100" y="4700703"/>
            <a:ext cx="4257914" cy="369332"/>
          </a:xfrm>
          <a:prstGeom prst="rect">
            <a:avLst/>
          </a:prstGeom>
          <a:noFill/>
        </p:spPr>
        <p:txBody>
          <a:bodyPr wrap="square" rtlCol="0">
            <a:spAutoFit/>
          </a:bodyPr>
          <a:lstStyle/>
          <a:p>
            <a:pPr lvl="0"/>
            <a:r>
              <a:rPr lang="en-US" b="1" dirty="0">
                <a:solidFill>
                  <a:srgbClr val="FF0000"/>
                </a:solidFill>
                <a:cs typeface="Kalinga" panose="020B0502040204020203" pitchFamily="34" charset="0"/>
              </a:rPr>
              <a:t>Data Collection Costs</a:t>
            </a:r>
          </a:p>
        </p:txBody>
      </p:sp>
    </p:spTree>
    <p:extLst>
      <p:ext uri="{BB962C8B-B14F-4D97-AF65-F5344CB8AC3E}">
        <p14:creationId xmlns:p14="http://schemas.microsoft.com/office/powerpoint/2010/main" val="13308365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a:xfrm>
            <a:off x="389965" y="1183340"/>
            <a:ext cx="8404411" cy="4814047"/>
          </a:xfrm>
        </p:spPr>
        <p:txBody>
          <a:bodyPr>
            <a:normAutofit/>
          </a:bodyPr>
          <a:lstStyle/>
          <a:p>
            <a:pPr marL="0" lvl="0" indent="0">
              <a:buNone/>
            </a:pPr>
            <a:endParaRPr lang="en-US" sz="4500" dirty="0">
              <a:latin typeface="+mn-lt"/>
            </a:endParaRPr>
          </a:p>
          <a:p>
            <a:pPr marL="0" indent="0">
              <a:buNone/>
            </a:pPr>
            <a:endParaRPr lang="en-US" sz="4500" dirty="0" smtClean="0">
              <a:latin typeface="+mn-lt"/>
            </a:endParaRPr>
          </a:p>
          <a:p>
            <a:endParaRPr lang="en-US" dirty="0" smtClean="0"/>
          </a:p>
          <a:p>
            <a:endParaRPr lang="en-US" dirty="0" smtClean="0"/>
          </a:p>
          <a:p>
            <a:endParaRPr lang="en-US" dirty="0"/>
          </a:p>
        </p:txBody>
      </p:sp>
      <p:sp>
        <p:nvSpPr>
          <p:cNvPr id="3" name="Title 2"/>
          <p:cNvSpPr>
            <a:spLocks noGrp="1"/>
          </p:cNvSpPr>
          <p:nvPr>
            <p:ph type="title"/>
          </p:nvPr>
        </p:nvSpPr>
        <p:spPr>
          <a:xfrm>
            <a:off x="768096" y="219456"/>
            <a:ext cx="7395881" cy="667512"/>
          </a:xfrm>
        </p:spPr>
        <p:txBody>
          <a:bodyPr/>
          <a:lstStyle/>
          <a:p>
            <a:r>
              <a:rPr lang="en-US" dirty="0" smtClean="0">
                <a:solidFill>
                  <a:srgbClr val="10335A"/>
                </a:solidFill>
                <a:latin typeface="Arial Black" panose="020B0A04020102020204" pitchFamily="34" charset="0"/>
              </a:rPr>
              <a:t>Paradata Report Example</a:t>
            </a:r>
            <a:endParaRPr lang="en-US" dirty="0">
              <a:solidFill>
                <a:srgbClr val="10335A"/>
              </a:solidFill>
              <a:latin typeface="Arial Black" panose="020B0A04020102020204" pitchFamily="34" charset="0"/>
            </a:endParaRPr>
          </a:p>
        </p:txBody>
      </p:sp>
      <p:pic>
        <p:nvPicPr>
          <p:cNvPr id="5" name="Picture 4"/>
          <p:cNvPicPr>
            <a:picLocks noChangeAspect="1"/>
          </p:cNvPicPr>
          <p:nvPr/>
        </p:nvPicPr>
        <p:blipFill rotWithShape="1">
          <a:blip r:embed="rId3"/>
          <a:srcRect r="750"/>
          <a:stretch/>
        </p:blipFill>
        <p:spPr>
          <a:xfrm>
            <a:off x="1363763" y="3064909"/>
            <a:ext cx="6343323" cy="2149190"/>
          </a:xfrm>
          <a:prstGeom prst="rect">
            <a:avLst/>
          </a:prstGeom>
          <a:effectLst>
            <a:outerShdw blurRad="50800" dist="38100" dir="2700000" algn="tl" rotWithShape="0">
              <a:prstClr val="black">
                <a:alpha val="40000"/>
              </a:prstClr>
            </a:outerShdw>
          </a:effectLst>
        </p:spPr>
      </p:pic>
      <p:pic>
        <p:nvPicPr>
          <p:cNvPr id="8" name="Picture 7"/>
          <p:cNvPicPr>
            <a:picLocks noChangeAspect="1"/>
          </p:cNvPicPr>
          <p:nvPr/>
        </p:nvPicPr>
        <p:blipFill>
          <a:blip r:embed="rId4"/>
          <a:stretch>
            <a:fillRect/>
          </a:stretch>
        </p:blipFill>
        <p:spPr>
          <a:xfrm>
            <a:off x="367642" y="1368454"/>
            <a:ext cx="8449056" cy="1400083"/>
          </a:xfrm>
          <a:prstGeom prst="rect">
            <a:avLst/>
          </a:prstGeom>
        </p:spPr>
      </p:pic>
    </p:spTree>
    <p:extLst>
      <p:ext uri="{BB962C8B-B14F-4D97-AF65-F5344CB8AC3E}">
        <p14:creationId xmlns:p14="http://schemas.microsoft.com/office/powerpoint/2010/main" val="346053478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Mathematica">
  <a:themeElements>
    <a:clrScheme name="Mathematica Red">
      <a:dk1>
        <a:sysClr val="windowText" lastClr="000000"/>
      </a:dk1>
      <a:lt1>
        <a:sysClr val="window" lastClr="FFFFFF"/>
      </a:lt1>
      <a:dk2>
        <a:srgbClr val="10335A"/>
      </a:dk2>
      <a:lt2>
        <a:srgbClr val="EEECE1"/>
      </a:lt2>
      <a:accent1>
        <a:srgbClr val="E61D35"/>
      </a:accent1>
      <a:accent2>
        <a:srgbClr val="F59A29"/>
      </a:accent2>
      <a:accent3>
        <a:srgbClr val="EA5534"/>
      </a:accent3>
      <a:accent4>
        <a:srgbClr val="F08442"/>
      </a:accent4>
      <a:accent5>
        <a:srgbClr val="FDBC18"/>
      </a:accent5>
      <a:accent6>
        <a:srgbClr val="F2955C"/>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urrency">
      <a:fillStyleLst>
        <a:solidFill>
          <a:schemeClr val="phClr"/>
        </a:solidFill>
        <a:gradFill rotWithShape="1">
          <a:gsLst>
            <a:gs pos="0">
              <a:schemeClr val="phClr">
                <a:tint val="80000"/>
                <a:satMod val="110000"/>
              </a:schemeClr>
            </a:gs>
            <a:gs pos="47500">
              <a:schemeClr val="phClr">
                <a:tint val="35000"/>
                <a:satMod val="110000"/>
              </a:schemeClr>
            </a:gs>
            <a:gs pos="58500">
              <a:schemeClr val="phClr">
                <a:tint val="35000"/>
                <a:satMod val="110000"/>
              </a:schemeClr>
            </a:gs>
            <a:gs pos="100000">
              <a:schemeClr val="phClr">
                <a:tint val="80000"/>
                <a:satMod val="110000"/>
              </a:schemeClr>
            </a:gs>
          </a:gsLst>
          <a:lin ang="3600000" scaled="1"/>
        </a:gradFill>
        <a:gradFill rotWithShape="1">
          <a:gsLst>
            <a:gs pos="0">
              <a:schemeClr val="phClr">
                <a:shade val="52000"/>
                <a:satMod val="105000"/>
              </a:schemeClr>
            </a:gs>
            <a:gs pos="47500">
              <a:schemeClr val="phClr">
                <a:shade val="89000"/>
                <a:satMod val="105000"/>
              </a:schemeClr>
            </a:gs>
            <a:gs pos="58500">
              <a:schemeClr val="phClr">
                <a:shade val="89000"/>
                <a:satMod val="105000"/>
              </a:schemeClr>
            </a:gs>
            <a:gs pos="100000">
              <a:schemeClr val="phClr">
                <a:shade val="52000"/>
                <a:satMod val="105000"/>
              </a:schemeClr>
            </a:gs>
          </a:gsLst>
          <a:lin ang="3600000" scaled="1"/>
        </a:gradFill>
      </a:fillStyleLst>
      <a:lnStyleLst>
        <a:ln w="10000" cap="flat" cmpd="sng" algn="ctr">
          <a:solidFill>
            <a:schemeClr val="phClr"/>
          </a:solidFill>
          <a:prstDash val="solid"/>
        </a:ln>
        <a:ln w="60000" cap="flat" cmpd="thickThin" algn="ctr">
          <a:solidFill>
            <a:schemeClr val="phClr"/>
          </a:solidFill>
          <a:prstDash val="solid"/>
        </a:ln>
        <a:ln w="25400" cap="flat" cmpd="sng" algn="ctr">
          <a:solidFill>
            <a:schemeClr val="phClr"/>
          </a:solidFill>
          <a:prstDash val="solid"/>
        </a:ln>
      </a:lnStyleLst>
      <a:effectStyleLst>
        <a:effectStyle>
          <a:effectLst>
            <a:outerShdw blurRad="38100" dist="38100" dir="5400000" algn="r" rotWithShape="0">
              <a:srgbClr val="000000">
                <a:alpha val="60000"/>
              </a:srgbClr>
            </a:outerShdw>
          </a:effectLst>
        </a:effectStyle>
        <a:effectStyle>
          <a:effectLst>
            <a:outerShdw blurRad="38100" dist="38100" dir="5400000" algn="r" rotWithShape="0">
              <a:srgbClr val="000000">
                <a:alpha val="60000"/>
              </a:srgbClr>
            </a:outerShdw>
          </a:effectLst>
          <a:scene3d>
            <a:camera prst="orthographicFront">
              <a:rot lat="0" lon="0" rev="0"/>
            </a:camera>
            <a:lightRig rig="harsh" dir="tl">
              <a:rot lat="0" lon="0" rev="8400000"/>
            </a:lightRig>
          </a:scene3d>
          <a:sp3d prstMaterial="flat">
            <a:bevelT w="38100" h="50800" prst="softRound"/>
          </a:sp3d>
        </a:effectStyle>
        <a:effectStyle>
          <a:effectLst>
            <a:outerShdw blurRad="50800" dist="63500" dir="5400000" algn="r" rotWithShape="0">
              <a:srgbClr val="000000">
                <a:alpha val="65000"/>
              </a:srgbClr>
            </a:outerShdw>
          </a:effectLst>
          <a:scene3d>
            <a:camera prst="orthographicFront">
              <a:rot lat="0" lon="0" rev="0"/>
            </a:camera>
            <a:lightRig rig="harsh" dir="tl">
              <a:rot lat="0" lon="0" rev="8400000"/>
            </a:lightRig>
          </a:scene3d>
          <a:sp3d extrusionH="63500" contourW="38100" prstMaterial="flat">
            <a:bevelT w="50800" h="63500" prst="softRound"/>
            <a:contourClr>
              <a:schemeClr val="phClr">
                <a:tint val="5"/>
                <a:satMod val="130000"/>
              </a:schemeClr>
            </a:contourClr>
          </a:sp3d>
        </a:effectStyle>
      </a:effectStyleLst>
      <a:bgFillStyleLst>
        <a:solidFill>
          <a:schemeClr val="phClr"/>
        </a:solidFill>
        <a:gradFill rotWithShape="1">
          <a:gsLst>
            <a:gs pos="0">
              <a:schemeClr val="phClr">
                <a:tint val="80000"/>
                <a:satMod val="300000"/>
              </a:schemeClr>
            </a:gs>
            <a:gs pos="100000">
              <a:schemeClr val="phClr">
                <a:shade val="20000"/>
                <a:satMod val="350000"/>
              </a:schemeClr>
            </a:gs>
          </a:gsLst>
          <a:path path="circle">
            <a:fillToRect l="50000" t="50000" r="50000" b="50000"/>
          </a:path>
        </a:gradFill>
        <a:blipFill>
          <a:blip xmlns:r="http://schemas.openxmlformats.org/officeDocument/2006/relationships">
            <a:duotone>
              <a:schemeClr val="phClr">
                <a:tint val="98000"/>
                <a:shade val="98000"/>
                <a:satMod val="120000"/>
              </a:schemeClr>
              <a:schemeClr val="phClr">
                <a:tint val="86000"/>
                <a:shade val="92000"/>
                <a:satMod val="150000"/>
              </a:schemeClr>
            </a:duotone>
          </a:blip>
          <a:tile tx="0" ty="0" sx="90000" sy="90000" flip="none" algn="tl"/>
        </a:blipFill>
      </a:bgFillStyleLst>
    </a:fmtScheme>
  </a:themeElements>
  <a:objectDefaults/>
  <a:extraClrSchemeLst>
    <a:extraClrScheme>
      <a:clrScheme name="Mathematica Blue">
        <a:dk1>
          <a:sysClr val="windowText" lastClr="000000"/>
        </a:dk1>
        <a:lt1>
          <a:sysClr val="window" lastClr="FFFFFF"/>
        </a:lt1>
        <a:dk2>
          <a:srgbClr val="10335A"/>
        </a:dk2>
        <a:lt2>
          <a:srgbClr val="EEECE1"/>
        </a:lt2>
        <a:accent1>
          <a:srgbClr val="184E8A"/>
        </a:accent1>
        <a:accent2>
          <a:srgbClr val="79B4E1"/>
        </a:accent2>
        <a:accent3>
          <a:srgbClr val="2067B6"/>
        </a:accent3>
        <a:accent4>
          <a:srgbClr val="4D9CD7"/>
        </a:accent4>
        <a:accent5>
          <a:srgbClr val="A2CAE8"/>
        </a:accent5>
        <a:accent6>
          <a:srgbClr val="2067B6"/>
        </a:accent6>
        <a:hlink>
          <a:srgbClr val="0000FF"/>
        </a:hlink>
        <a:folHlink>
          <a:srgbClr val="800080"/>
        </a:folHlink>
      </a:clrScheme>
    </a:extraClrScheme>
    <a:extraClrScheme>
      <a:clrScheme name="Mathematica Red">
        <a:dk1>
          <a:sysClr val="windowText" lastClr="000000"/>
        </a:dk1>
        <a:lt1>
          <a:sysClr val="window" lastClr="FFFFFF"/>
        </a:lt1>
        <a:dk2>
          <a:srgbClr val="10335A"/>
        </a:dk2>
        <a:lt2>
          <a:srgbClr val="EEECE1"/>
        </a:lt2>
        <a:accent1>
          <a:srgbClr val="E61D35"/>
        </a:accent1>
        <a:accent2>
          <a:srgbClr val="F59A29"/>
        </a:accent2>
        <a:accent3>
          <a:srgbClr val="EA5534"/>
        </a:accent3>
        <a:accent4>
          <a:srgbClr val="F08442"/>
        </a:accent4>
        <a:accent5>
          <a:srgbClr val="FDBC18"/>
        </a:accent5>
        <a:accent6>
          <a:srgbClr val="F2955C"/>
        </a:accent6>
        <a:hlink>
          <a:srgbClr val="0000FF"/>
        </a:hlink>
        <a:folHlink>
          <a:srgbClr val="800080"/>
        </a:folHlink>
      </a:clrScheme>
    </a:extraClrScheme>
    <a:extraClrScheme>
      <a:clrScheme name="Mathematica Green">
        <a:dk1>
          <a:sysClr val="windowText" lastClr="000000"/>
        </a:dk1>
        <a:lt1>
          <a:sysClr val="window" lastClr="FFFFFF"/>
        </a:lt1>
        <a:dk2>
          <a:srgbClr val="10335A"/>
        </a:dk2>
        <a:lt2>
          <a:srgbClr val="EEECE1"/>
        </a:lt2>
        <a:accent1>
          <a:srgbClr val="006A4F"/>
        </a:accent1>
        <a:accent2>
          <a:srgbClr val="8DC765"/>
        </a:accent2>
        <a:accent3>
          <a:srgbClr val="4C8A3E"/>
        </a:accent3>
        <a:accent4>
          <a:srgbClr val="5CA84A"/>
        </a:accent4>
        <a:accent5>
          <a:srgbClr val="B2DE82"/>
        </a:accent5>
        <a:accent6>
          <a:srgbClr val="5FAD4D"/>
        </a:accent6>
        <a:hlink>
          <a:srgbClr val="0000FF"/>
        </a:hlink>
        <a:folHlink>
          <a:srgbClr val="800080"/>
        </a:folHlink>
      </a:clrScheme>
    </a:extraClrScheme>
  </a:extraClrSchemeLst>
  <a:extLst>
    <a:ext uri="{05A4C25C-085E-4340-85A3-A5531E510DB2}">
      <thm15:themeFamily xmlns:thm15="http://schemas.microsoft.com/office/thememl/2012/main" name="1 Light Background Slide Template.potx" id="{42F54AA8-A9D4-47CF-B703-82EE7EE9E0E2}" vid="{2CC503E2-811B-4FFC-9596-586A9169D7B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1 Light Background Slide Template</Template>
  <TotalTime>14051</TotalTime>
  <Words>935</Words>
  <Application>Microsoft Office PowerPoint</Application>
  <PresentationFormat>On-screen Show (4:3)</PresentationFormat>
  <Paragraphs>197</Paragraphs>
  <Slides>19</Slides>
  <Notes>19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AGaramondPro-Regular</vt:lpstr>
      <vt:lpstr>Arial</vt:lpstr>
      <vt:lpstr>Arial Black</vt:lpstr>
      <vt:lpstr>Arial Bold</vt:lpstr>
      <vt:lpstr>Calibri</vt:lpstr>
      <vt:lpstr>Kalinga</vt:lpstr>
      <vt:lpstr>Wingdings</vt:lpstr>
      <vt:lpstr>Mathematica</vt:lpstr>
      <vt:lpstr>Best Practices for Implementing a Paradata Warehouse</vt:lpstr>
      <vt:lpstr>Introduction</vt:lpstr>
      <vt:lpstr>Presentation Roadmap </vt:lpstr>
      <vt:lpstr>PowerPoint Presentation</vt:lpstr>
      <vt:lpstr>System Features</vt:lpstr>
      <vt:lpstr>High-Level Paradata System Architecture</vt:lpstr>
      <vt:lpstr>PowerPoint Presentation</vt:lpstr>
      <vt:lpstr>PowerPoint Presentation</vt:lpstr>
      <vt:lpstr>Paradata Report Example</vt:lpstr>
      <vt:lpstr>PowerPoint Presentation</vt:lpstr>
      <vt:lpstr>Status and Charge Codes</vt:lpstr>
      <vt:lpstr>Metadata Management</vt:lpstr>
      <vt:lpstr>Testing Processes</vt:lpstr>
      <vt:lpstr>PowerPoint Presentation</vt:lpstr>
      <vt:lpstr>Data Visualization Tools</vt:lpstr>
      <vt:lpstr>Data Visualization Design Principals</vt:lpstr>
      <vt:lpstr>Promoting User Adoption</vt:lpstr>
      <vt:lpstr>Final Thoughts and Lessons Learned</vt:lpstr>
      <vt:lpstr>For More Information</vt:lpstr>
    </vt:vector>
  </TitlesOfParts>
  <Company>Mathematica,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Jason Markesich</dc:creator>
  <cp:lastModifiedBy>Jason Markesich</cp:lastModifiedBy>
  <cp:revision>531</cp:revision>
  <cp:lastPrinted>2016-01-22T16:01:10Z</cp:lastPrinted>
  <dcterms:created xsi:type="dcterms:W3CDTF">2015-12-07T01:23:51Z</dcterms:created>
  <dcterms:modified xsi:type="dcterms:W3CDTF">2016-01-22T20:23:17Z</dcterms:modified>
</cp:coreProperties>
</file>